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852" r:id="rId1"/>
  </p:sldMasterIdLst>
  <p:notesMasterIdLst>
    <p:notesMasterId r:id="rId94"/>
  </p:notesMasterIdLst>
  <p:sldIdLst>
    <p:sldId id="256" r:id="rId2"/>
    <p:sldId id="719" r:id="rId3"/>
    <p:sldId id="718" r:id="rId4"/>
    <p:sldId id="717" r:id="rId5"/>
    <p:sldId id="720" r:id="rId6"/>
    <p:sldId id="738" r:id="rId7"/>
    <p:sldId id="737" r:id="rId8"/>
    <p:sldId id="676" r:id="rId9"/>
    <p:sldId id="675" r:id="rId10"/>
    <p:sldId id="634" r:id="rId11"/>
    <p:sldId id="636" r:id="rId12"/>
    <p:sldId id="721" r:id="rId13"/>
    <p:sldId id="722" r:id="rId14"/>
    <p:sldId id="723" r:id="rId15"/>
    <p:sldId id="724" r:id="rId16"/>
    <p:sldId id="726" r:id="rId17"/>
    <p:sldId id="725" r:id="rId18"/>
    <p:sldId id="727" r:id="rId19"/>
    <p:sldId id="728" r:id="rId20"/>
    <p:sldId id="716" r:id="rId21"/>
    <p:sldId id="629" r:id="rId22"/>
    <p:sldId id="628" r:id="rId23"/>
    <p:sldId id="673" r:id="rId24"/>
    <p:sldId id="674" r:id="rId25"/>
    <p:sldId id="736" r:id="rId26"/>
    <p:sldId id="625" r:id="rId27"/>
    <p:sldId id="631" r:id="rId28"/>
    <p:sldId id="632" r:id="rId29"/>
    <p:sldId id="729" r:id="rId30"/>
    <p:sldId id="638" r:id="rId31"/>
    <p:sldId id="680" r:id="rId32"/>
    <p:sldId id="639" r:id="rId33"/>
    <p:sldId id="677" r:id="rId34"/>
    <p:sldId id="678" r:id="rId35"/>
    <p:sldId id="655" r:id="rId36"/>
    <p:sldId id="656" r:id="rId37"/>
    <p:sldId id="659" r:id="rId38"/>
    <p:sldId id="658" r:id="rId39"/>
    <p:sldId id="657" r:id="rId40"/>
    <p:sldId id="660" r:id="rId41"/>
    <p:sldId id="679" r:id="rId42"/>
    <p:sldId id="681" r:id="rId43"/>
    <p:sldId id="682" r:id="rId44"/>
    <p:sldId id="685" r:id="rId45"/>
    <p:sldId id="704" r:id="rId46"/>
    <p:sldId id="640" r:id="rId47"/>
    <p:sldId id="641" r:id="rId48"/>
    <p:sldId id="642" r:id="rId49"/>
    <p:sldId id="644" r:id="rId50"/>
    <p:sldId id="643" r:id="rId51"/>
    <p:sldId id="661" r:id="rId52"/>
    <p:sldId id="630" r:id="rId53"/>
    <p:sldId id="646" r:id="rId54"/>
    <p:sldId id="622" r:id="rId55"/>
    <p:sldId id="650" r:id="rId56"/>
    <p:sldId id="647" r:id="rId57"/>
    <p:sldId id="649" r:id="rId58"/>
    <p:sldId id="648" r:id="rId59"/>
    <p:sldId id="651" r:id="rId60"/>
    <p:sldId id="645" r:id="rId61"/>
    <p:sldId id="663" r:id="rId62"/>
    <p:sldId id="664" r:id="rId63"/>
    <p:sldId id="670" r:id="rId64"/>
    <p:sldId id="662" r:id="rId65"/>
    <p:sldId id="669" r:id="rId66"/>
    <p:sldId id="666" r:id="rId67"/>
    <p:sldId id="667" r:id="rId68"/>
    <p:sldId id="671" r:id="rId69"/>
    <p:sldId id="668" r:id="rId70"/>
    <p:sldId id="672" r:id="rId71"/>
    <p:sldId id="683" r:id="rId72"/>
    <p:sldId id="687" r:id="rId73"/>
    <p:sldId id="689" r:id="rId74"/>
    <p:sldId id="732" r:id="rId75"/>
    <p:sldId id="691" r:id="rId76"/>
    <p:sldId id="731" r:id="rId77"/>
    <p:sldId id="692" r:id="rId78"/>
    <p:sldId id="693" r:id="rId79"/>
    <p:sldId id="695" r:id="rId80"/>
    <p:sldId id="690" r:id="rId81"/>
    <p:sldId id="694" r:id="rId82"/>
    <p:sldId id="703" r:id="rId83"/>
    <p:sldId id="705" r:id="rId84"/>
    <p:sldId id="706" r:id="rId85"/>
    <p:sldId id="707" r:id="rId86"/>
    <p:sldId id="709" r:id="rId87"/>
    <p:sldId id="708" r:id="rId88"/>
    <p:sldId id="714" r:id="rId89"/>
    <p:sldId id="735" r:id="rId90"/>
    <p:sldId id="734" r:id="rId91"/>
    <p:sldId id="733" r:id="rId92"/>
    <p:sldId id="715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1E5"/>
    <a:srgbClr val="F4DA9A"/>
    <a:srgbClr val="FC6AE0"/>
    <a:srgbClr val="D1D1D1"/>
    <a:srgbClr val="FAF8F3"/>
    <a:srgbClr val="E6E6E6"/>
    <a:srgbClr val="848484"/>
    <a:srgbClr val="CC9900"/>
    <a:srgbClr val="CC0000"/>
    <a:srgbClr val="F4ED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14" autoAdjust="0"/>
    <p:restoredTop sz="77204" autoAdjust="0"/>
  </p:normalViewPr>
  <p:slideViewPr>
    <p:cSldViewPr snapToGrid="0">
      <p:cViewPr>
        <p:scale>
          <a:sx n="71" d="100"/>
          <a:sy n="71" d="100"/>
        </p:scale>
        <p:origin x="27" y="417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8E65EA-F6EC-4740-BF86-C5D3D8295D38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3FD9F8-DE22-4199-ABF4-EB2C78FE00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774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proposal in the first slide. Overabundance. Talk about </a:t>
            </a:r>
            <a:r>
              <a:rPr lang="en-US" dirty="0" err="1"/>
              <a:t>Johanson</a:t>
            </a:r>
            <a:r>
              <a:rPr lang="en-US" dirty="0"/>
              <a:t> in the first slide. </a:t>
            </a:r>
          </a:p>
          <a:p>
            <a:endParaRPr lang="en-US" dirty="0"/>
          </a:p>
          <a:p>
            <a:r>
              <a:rPr lang="en-US" dirty="0"/>
              <a:t>And then show all the </a:t>
            </a:r>
            <a:r>
              <a:rPr lang="en-US" dirty="0" err="1"/>
              <a:t>allomorphy</a:t>
            </a:r>
            <a:r>
              <a:rPr lang="en-US" dirty="0"/>
              <a:t> after the…</a:t>
            </a:r>
          </a:p>
          <a:p>
            <a:endParaRPr lang="en-US" dirty="0"/>
          </a:p>
          <a:p>
            <a:r>
              <a:rPr lang="en-US" dirty="0"/>
              <a:t>Move Uyghur/Azerbaijani before the paradigmatic organization.</a:t>
            </a:r>
          </a:p>
          <a:p>
            <a:endParaRPr lang="en-US" dirty="0"/>
          </a:p>
          <a:p>
            <a:r>
              <a:rPr lang="en-US" dirty="0"/>
              <a:t>Talk about </a:t>
            </a:r>
            <a:r>
              <a:rPr lang="en-US" dirty="0" err="1"/>
              <a:t>Maslova</a:t>
            </a:r>
            <a:r>
              <a:rPr lang="en-US" dirty="0"/>
              <a:t> at the beginning.</a:t>
            </a:r>
          </a:p>
          <a:p>
            <a:endParaRPr lang="en-US" dirty="0"/>
          </a:p>
          <a:p>
            <a:r>
              <a:rPr lang="en-US" dirty="0"/>
              <a:t>Talk about why using </a:t>
            </a:r>
            <a:r>
              <a:rPr lang="en-US" dirty="0" err="1"/>
              <a:t>Maslovian</a:t>
            </a:r>
            <a:r>
              <a:rPr lang="en-US" dirty="0"/>
              <a:t> dynamic typology.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021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90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241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62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383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255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750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59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117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9979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96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9925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2605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274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4438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1250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314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4879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8608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071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2166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955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054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6808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7999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348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599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5559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201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92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897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212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0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233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163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902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8551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8047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6608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1873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647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6774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7652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921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0267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0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8237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0424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4963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00974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47135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311195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959752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83341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57207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841834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93346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328959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41910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27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48460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91017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00077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00483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5944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782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31274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13807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90633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795044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953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5349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436494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097528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8138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5798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9744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1812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082741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380431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16875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567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5062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9944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92124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FD9F8-DE22-4199-ABF4-EB2C78FE00D5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99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E331F-7BF4-4936-881E-AA96D045B6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44D0F4-E106-44D3-B742-565DE307C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76FE6-1D6B-429E-B6C1-561A2C4A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34C9D-CF65-49CB-9D95-4E61839CCBF0}" type="datetime1">
              <a:rPr lang="en-US" smtClean="0"/>
              <a:t>5/8/2019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E56C15-99D1-463D-B070-5DCE33028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mzaslans@ucsd.edu                                     March 4th,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6817B-30E4-4CE5-AF4C-3383637F9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37C45C8-890C-4813-85ED-4D94115DB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13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7E881-9896-4C76-BC7E-EC15C289C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5DDE32-9002-42BA-8681-4F236ADA9E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D46C7-5646-4C94-9776-D5C294CB6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BDC47-D3B9-447D-AE82-EF9095976043}" type="datetime1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F54E4-8964-4F2C-9FA7-1E2838050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mzaslans@ucsd.edu                                     March 4th,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5E4E1-686B-448C-9C0C-930C26258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C45C8-890C-4813-85ED-4D94115DB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653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A19501-D448-43F0-8B5B-826E768E0B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62013A-C508-4370-BEBA-FDC316E222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657F6-B516-4956-BBF6-B1C57FA66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0524D-2A3F-4616-8AFF-D8CCB70A5C4E}" type="datetime1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3E1148-EC23-4712-904E-A574481E7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mzaslans@ucsd.edu                                     March 4th,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78DDA-FC28-4327-8546-5A4F78415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C45C8-890C-4813-85ED-4D94115DB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026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36370-00E3-4AE7-AC3B-507A2380B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8F80C-41F0-495A-826F-DDE62B715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6445F-5FE7-493D-BD3A-D43E06DB9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7959B-225F-40EB-B117-E2751495EC0F}" type="datetime1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85CDE-74E1-41F5-80C9-DB4BB5822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mzaslans@ucsd.edu                                     March 4th,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EA529-7FC5-43AC-B145-2DE57EB9A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37C45C8-890C-4813-85ED-4D94115DB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2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CCA1E-8F2B-4AB1-AEB7-04F329FD8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738824-0D3F-40CB-954B-9E2E3F3E0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751EA-1E20-4809-A0DB-79F10B912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960A-3AF3-42ED-B8A2-2AE2EDEA0211}" type="datetime1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4D1E4-9DB0-4FE0-A1AF-EFE980F23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mzaslans@ucsd.edu                                     March 4th,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2E148-E111-44AF-8086-C45E899FC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C45C8-890C-4813-85ED-4D94115DB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405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468BB-B05A-43F3-8587-17DC0301F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A378B-A522-43ED-B28F-E84CE1313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B5FCAD-4A28-42FC-A4AF-071C6756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D7F9DA-1C00-423E-A1D0-F8C29F27F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33CD9-429E-4161-B5B2-672BF2B17643}" type="datetime1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8488E3-70E4-4CD6-ADDA-B66890005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mzaslans@ucsd.edu                                     March 4th, 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59CD00-0D57-4626-BF97-B20DC0116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C45C8-890C-4813-85ED-4D94115DB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2177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07099-B437-437D-80AB-66FE4D290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13172-46CB-4A95-8DFF-A8FD1C518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89B28-F820-4638-A510-CABF064663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4E55F8-A713-46CF-9C71-F543BF4195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348ED8-F923-4C73-AB58-62A53972F3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478A4C-DD14-4E63-8270-628B79EFF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CEDF6-8633-44F9-8A9D-0CA3215206C7}" type="datetime1">
              <a:rPr lang="en-US" smtClean="0"/>
              <a:t>5/8/2019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C645EA-9816-4D94-8CC1-24783883E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mzaslans@ucsd.edu                                     March 4th, 2018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368187-49F8-4412-9935-64E329DB4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37C45C8-890C-4813-85ED-4D94115DB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1399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72819-CEE9-4DF0-8B72-7EE12FA7A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0EC8DA-CE75-465E-B960-12FCF2515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B89C-7FEC-4B40-818C-87EC97FB6289}" type="datetime1">
              <a:rPr lang="en-US" smtClean="0"/>
              <a:t>5/8/2019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9C4EDA-40DE-4185-BF8B-3AB159222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mzaslans@ucsd.edu                                     March 4th,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8E504-D327-4284-88B3-02C61AFA4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C45C8-890C-4813-85ED-4D94115DB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167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109BEB-925E-444C-A4B1-65F7DB8C1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4EA8-D1B2-4563-974D-131D28A24B25}" type="datetime1">
              <a:rPr lang="en-US" smtClean="0"/>
              <a:t>5/8/2019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88F4F5-99E9-4680-85B3-E2319C618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mzaslans@ucsd.edu                                     March 4th, 2018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8767A4-17A4-45CD-9899-D99B4BE24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C45C8-890C-4813-85ED-4D94115DB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8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A6A5A-EF56-427D-9252-A9BCD41FC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9DF87-96DA-4F83-B0B7-B914A912B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9FD22B-6804-4B6C-B7A0-7BCABD76D2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F3537-E5F5-44A8-BA18-393AB49E8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B08B0-CA92-4B0C-9081-2C345947A651}" type="datetime1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32740A-4397-44EC-94A9-EB4E371F2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mzaslans@ucsd.edu                                     March 4th, 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B7AC3-765B-4093-8464-D5BB6A4A4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C45C8-890C-4813-85ED-4D94115DB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579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FBBA4-1297-42D1-AEBA-9A7DC501B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C6F0E1-702A-46E4-836E-2BF07F1CF5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C8DB0C-DFC5-4657-BD74-6D04509F2C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07FC0-D278-4C46-9BA1-A1B28720D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C6A6B-2BB7-46D6-99BF-8C4C98285F9B}" type="datetime1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628B3E-5700-412F-9164-874763BD9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mzaslans@ucsd.edu                                     March 4th, 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195831-593E-4111-A684-5844DF108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C45C8-890C-4813-85ED-4D94115DB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409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6E8C3D-557E-48A1-A6D3-520311E3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123973-9D6F-4CCA-AA0E-183A68BA4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48D6F-EC26-49FB-91BC-7D298D770A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718B9C8A-2B60-43EB-88D7-C3E17286F9E2}" type="datetime1">
              <a:rPr lang="en-US" smtClean="0"/>
              <a:pPr/>
              <a:t>5/8/2019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E30EC1-8254-4DA3-B190-E634E9B3A8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356350"/>
            <a:ext cx="41741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mzaslans@ucsd.edu                                     May 3rd,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7E04A-ECCF-4BD2-AE1E-EBCF107D3F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37C45C8-890C-4813-85ED-4D94115DB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50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5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mmons.wikimedia.org/w/index.php?curid=20630547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D74C1-701D-434D-8146-9CBBA00DB8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393" y="1031846"/>
            <a:ext cx="10929213" cy="2934801"/>
          </a:xfrm>
        </p:spPr>
        <p:txBody>
          <a:bodyPr>
            <a:noAutofit/>
          </a:bodyPr>
          <a:lstStyle/>
          <a:p>
            <a:r>
              <a:rPr lang="en-US" sz="7000" b="1" dirty="0"/>
              <a:t>Agreement and case in the Caucasus</a:t>
            </a:r>
            <a:endParaRPr lang="en-US" sz="7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DB4470-FFAE-47FD-BCB0-EC41BDEFCA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65" y="5534171"/>
            <a:ext cx="5738915" cy="1180574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Matt</a:t>
            </a:r>
            <a:r>
              <a:rPr lang="az-Latn-AZ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Zaslansky</a:t>
            </a: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California, San Diego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1210" y="6431563"/>
            <a:ext cx="82079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25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</a:t>
            </a:fld>
            <a:endParaRPr lang="en-US" sz="25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7691D3-68E8-46E6-9DFA-B8C4EF311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14AC994-0D13-483D-98A7-695EBD487BA2}"/>
              </a:ext>
            </a:extLst>
          </p:cNvPr>
          <p:cNvSpPr txBox="1">
            <a:spLocks/>
          </p:cNvSpPr>
          <p:nvPr/>
        </p:nvSpPr>
        <p:spPr>
          <a:xfrm>
            <a:off x="5793580" y="5639077"/>
            <a:ext cx="5738915" cy="7924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500" dirty="0"/>
              <a:t>LIGN 120</a:t>
            </a:r>
          </a:p>
        </p:txBody>
      </p:sp>
    </p:spTree>
    <p:extLst>
      <p:ext uri="{BB962C8B-B14F-4D97-AF65-F5344CB8AC3E}">
        <p14:creationId xmlns:p14="http://schemas.microsoft.com/office/powerpoint/2010/main" val="2778681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10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C5A7E76C-E216-44F1-859C-1D3B3E84D8B8}"/>
              </a:ext>
            </a:extLst>
          </p:cNvPr>
          <p:cNvSpPr txBox="1">
            <a:spLocks/>
          </p:cNvSpPr>
          <p:nvPr/>
        </p:nvSpPr>
        <p:spPr>
          <a:xfrm>
            <a:off x="8456102" y="6151954"/>
            <a:ext cx="3187678" cy="667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Kibrik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1977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C2B3A8-4184-4E30-BF5A-2FD06B548DB4}"/>
              </a:ext>
            </a:extLst>
          </p:cNvPr>
          <p:cNvSpPr txBox="1"/>
          <p:nvPr/>
        </p:nvSpPr>
        <p:spPr>
          <a:xfrm>
            <a:off x="290497" y="696209"/>
            <a:ext cx="1037512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ARCHI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1DCC6B-BAD6-4330-8AF8-FBEC9B7AFE05}"/>
              </a:ext>
            </a:extLst>
          </p:cNvPr>
          <p:cNvSpPr txBox="1"/>
          <p:nvPr/>
        </p:nvSpPr>
        <p:spPr>
          <a:xfrm>
            <a:off x="1157292" y="1147321"/>
            <a:ext cx="495266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ez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dija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tɬ’anʃi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‘I like father.’</a:t>
            </a:r>
          </a:p>
          <a:p>
            <a:pPr algn="ctr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ez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dogi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tɬ’anʃi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‘I like the donkey.’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619E23-8C55-406C-8492-F964B89AA0B6}"/>
              </a:ext>
            </a:extLst>
          </p:cNvPr>
          <p:cNvSpPr txBox="1"/>
          <p:nvPr/>
        </p:nvSpPr>
        <p:spPr>
          <a:xfrm>
            <a:off x="6109957" y="1142555"/>
            <a:ext cx="43056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ez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buwa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tɬ’anʃi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‘I like mother.’</a:t>
            </a:r>
          </a:p>
          <a:p>
            <a:pPr algn="ctr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ez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motol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tɬ’anʃi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‘I like the young goat.’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FEDD36-86C8-4051-9BDA-282A925D8758}"/>
              </a:ext>
            </a:extLst>
          </p:cNvPr>
          <p:cNvSpPr txBox="1"/>
          <p:nvPr/>
        </p:nvSpPr>
        <p:spPr>
          <a:xfrm>
            <a:off x="290497" y="3734613"/>
            <a:ext cx="1125228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 has four genders: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dija</a:t>
            </a:r>
            <a:r>
              <a:rPr lang="en-US" sz="3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‘father’ is in the w-gender class (Class I).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buwa</a:t>
            </a:r>
            <a:r>
              <a:rPr lang="en-US" sz="3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‘mother’ is in the d-gender class (Class II).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dogi</a:t>
            </a:r>
            <a:r>
              <a:rPr lang="en-US" sz="3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‘donkey’ is in the b-gender class (Class III).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motol</a:t>
            </a:r>
            <a:r>
              <a:rPr lang="en-US" sz="3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‘young goat’ is in the zero-gender class (Class IV).</a:t>
            </a:r>
          </a:p>
        </p:txBody>
      </p:sp>
    </p:spTree>
    <p:extLst>
      <p:ext uri="{BB962C8B-B14F-4D97-AF65-F5344CB8AC3E}">
        <p14:creationId xmlns:p14="http://schemas.microsoft.com/office/powerpoint/2010/main" val="1394188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11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C5A7E76C-E216-44F1-859C-1D3B3E84D8B8}"/>
              </a:ext>
            </a:extLst>
          </p:cNvPr>
          <p:cNvSpPr txBox="1">
            <a:spLocks/>
          </p:cNvSpPr>
          <p:nvPr/>
        </p:nvSpPr>
        <p:spPr>
          <a:xfrm>
            <a:off x="8456102" y="6151954"/>
            <a:ext cx="3187678" cy="667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Kibrik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1977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C2B3A8-4184-4E30-BF5A-2FD06B548DB4}"/>
              </a:ext>
            </a:extLst>
          </p:cNvPr>
          <p:cNvSpPr txBox="1"/>
          <p:nvPr/>
        </p:nvSpPr>
        <p:spPr>
          <a:xfrm>
            <a:off x="290497" y="696209"/>
            <a:ext cx="1037512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ARCHI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1DCC6B-BAD6-4330-8AF8-FBEC9B7AFE05}"/>
              </a:ext>
            </a:extLst>
          </p:cNvPr>
          <p:cNvSpPr txBox="1"/>
          <p:nvPr/>
        </p:nvSpPr>
        <p:spPr>
          <a:xfrm>
            <a:off x="348343" y="1147321"/>
            <a:ext cx="573370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w-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ez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dija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tɬ’an-ʃi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w-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-me.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father.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like-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PRS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be.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‘I like father.’</a:t>
            </a:r>
          </a:p>
          <a:p>
            <a:pPr algn="ctr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b-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ez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dogi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tɬ’an-ʃi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b-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-me.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</a:t>
            </a: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donkey.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</a:t>
            </a: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like-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PRS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6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be.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PRS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‘I like the donkey.’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619E23-8C55-406C-8492-F964B89AA0B6}"/>
              </a:ext>
            </a:extLst>
          </p:cNvPr>
          <p:cNvSpPr txBox="1"/>
          <p:nvPr/>
        </p:nvSpPr>
        <p:spPr>
          <a:xfrm>
            <a:off x="6008914" y="1178098"/>
            <a:ext cx="583474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d-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ez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buwa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tɬ’an-ʃi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d-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-me.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mother.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like-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PRS</a:t>
            </a: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be.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PRS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‘I like mother.’</a:t>
            </a:r>
          </a:p>
          <a:p>
            <a:pPr algn="ctr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ez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motol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tɬ’an-ʃi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-me.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</a:t>
            </a: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father.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</a:t>
            </a: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like-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PRS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r>
              <a:rPr lang="en-US" sz="26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.be.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‘I like the young goat.’</a:t>
            </a:r>
          </a:p>
        </p:txBody>
      </p:sp>
    </p:spTree>
    <p:extLst>
      <p:ext uri="{BB962C8B-B14F-4D97-AF65-F5344CB8AC3E}">
        <p14:creationId xmlns:p14="http://schemas.microsoft.com/office/powerpoint/2010/main" val="2611828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12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C5A7E76C-E216-44F1-859C-1D3B3E84D8B8}"/>
              </a:ext>
            </a:extLst>
          </p:cNvPr>
          <p:cNvSpPr txBox="1">
            <a:spLocks/>
          </p:cNvSpPr>
          <p:nvPr/>
        </p:nvSpPr>
        <p:spPr>
          <a:xfrm>
            <a:off x="8456102" y="6151954"/>
            <a:ext cx="3187678" cy="667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Kibrik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1977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C2B3A8-4184-4E30-BF5A-2FD06B548DB4}"/>
              </a:ext>
            </a:extLst>
          </p:cNvPr>
          <p:cNvSpPr txBox="1"/>
          <p:nvPr/>
        </p:nvSpPr>
        <p:spPr>
          <a:xfrm>
            <a:off x="290497" y="696209"/>
            <a:ext cx="1037512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ARCHI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1DCC6B-BAD6-4330-8AF8-FBEC9B7AFE05}"/>
              </a:ext>
            </a:extLst>
          </p:cNvPr>
          <p:cNvSpPr txBox="1"/>
          <p:nvPr/>
        </p:nvSpPr>
        <p:spPr>
          <a:xfrm>
            <a:off x="348343" y="1147321"/>
            <a:ext cx="573370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w-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ez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dija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tɬ’an-ʃi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w-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-me.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father.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like-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PRS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be.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‘I like father.’</a:t>
            </a:r>
          </a:p>
          <a:p>
            <a:pPr algn="ctr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b-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ez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dogi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tɬ’an-ʃi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b-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-me.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</a:t>
            </a: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donkey.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</a:t>
            </a: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like-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PRS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6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be.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PRS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‘I like the donkey.’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619E23-8C55-406C-8492-F964B89AA0B6}"/>
              </a:ext>
            </a:extLst>
          </p:cNvPr>
          <p:cNvSpPr txBox="1"/>
          <p:nvPr/>
        </p:nvSpPr>
        <p:spPr>
          <a:xfrm>
            <a:off x="6008914" y="1178098"/>
            <a:ext cx="583474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d-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ez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buwa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tɬ’an-ʃi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d-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-me.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mother.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like-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PRS</a:t>
            </a: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be.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PRS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‘I like mother.’</a:t>
            </a:r>
          </a:p>
          <a:p>
            <a:pPr algn="ctr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ez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motol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tɬ’an-ʃi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-me.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</a:t>
            </a: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father.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</a:t>
            </a: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like-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PRS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r>
              <a:rPr lang="en-US" sz="26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.be.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‘I like the young goat.’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3B800F-FADB-4152-A4E0-DA4B6DDB721B}"/>
              </a:ext>
            </a:extLst>
          </p:cNvPr>
          <p:cNvSpPr txBox="1"/>
          <p:nvPr/>
        </p:nvSpPr>
        <p:spPr>
          <a:xfrm>
            <a:off x="3873068" y="2637693"/>
            <a:ext cx="4952665" cy="477054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Masculine agreement on me!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B0344225-3C78-47BF-B931-41C56640AEC4}"/>
              </a:ext>
            </a:extLst>
          </p:cNvPr>
          <p:cNvCxnSpPr>
            <a:cxnSpLocks/>
          </p:cNvCxnSpPr>
          <p:nvPr/>
        </p:nvCxnSpPr>
        <p:spPr>
          <a:xfrm rot="16200000" flipV="1">
            <a:off x="4315062" y="1813354"/>
            <a:ext cx="1010940" cy="637737"/>
          </a:xfrm>
          <a:prstGeom prst="curvedConnector3">
            <a:avLst>
              <a:gd name="adj1" fmla="val 50000"/>
            </a:avLst>
          </a:prstGeom>
          <a:ln w="1016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B0B5DF3A-01F5-4F80-8E90-EDF25DAF54B0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1645920" y="1773116"/>
            <a:ext cx="2227148" cy="1103104"/>
          </a:xfrm>
          <a:prstGeom prst="curvedConnector3">
            <a:avLst>
              <a:gd name="adj1" fmla="val 105585"/>
            </a:avLst>
          </a:prstGeom>
          <a:ln w="1016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620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13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C5A7E76C-E216-44F1-859C-1D3B3E84D8B8}"/>
              </a:ext>
            </a:extLst>
          </p:cNvPr>
          <p:cNvSpPr txBox="1">
            <a:spLocks/>
          </p:cNvSpPr>
          <p:nvPr/>
        </p:nvSpPr>
        <p:spPr>
          <a:xfrm>
            <a:off x="8456102" y="6151954"/>
            <a:ext cx="3187678" cy="667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Kibrik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1977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C2B3A8-4184-4E30-BF5A-2FD06B548DB4}"/>
              </a:ext>
            </a:extLst>
          </p:cNvPr>
          <p:cNvSpPr txBox="1"/>
          <p:nvPr/>
        </p:nvSpPr>
        <p:spPr>
          <a:xfrm>
            <a:off x="290497" y="696209"/>
            <a:ext cx="1037512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ARCHI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1DCC6B-BAD6-4330-8AF8-FBEC9B7AFE05}"/>
              </a:ext>
            </a:extLst>
          </p:cNvPr>
          <p:cNvSpPr txBox="1"/>
          <p:nvPr/>
        </p:nvSpPr>
        <p:spPr>
          <a:xfrm>
            <a:off x="348343" y="1147321"/>
            <a:ext cx="573370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w-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ez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dija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tɬ’an-ʃi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w-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-me.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father.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like-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PRS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be.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‘I like father.’</a:t>
            </a:r>
          </a:p>
          <a:p>
            <a:pPr algn="ctr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b-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ez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dogi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tɬ’an-ʃi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b-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-me.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</a:t>
            </a: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donkey.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</a:t>
            </a: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like-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PRS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6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be.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PRS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‘I like the donkey.’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619E23-8C55-406C-8492-F964B89AA0B6}"/>
              </a:ext>
            </a:extLst>
          </p:cNvPr>
          <p:cNvSpPr txBox="1"/>
          <p:nvPr/>
        </p:nvSpPr>
        <p:spPr>
          <a:xfrm>
            <a:off x="6008914" y="1178098"/>
            <a:ext cx="583474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d-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ez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buwa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tɬ’an-ʃi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d-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-me.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mother.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like-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PRS</a:t>
            </a: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be.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PRS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‘I like mother.’</a:t>
            </a:r>
          </a:p>
          <a:p>
            <a:pPr algn="ctr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ez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motol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tɬ’an-ʃi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-me.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</a:t>
            </a: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father.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</a:t>
            </a: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like-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PRS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r>
              <a:rPr lang="en-US" sz="26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.be.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‘I like the young goat.’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3B800F-FADB-4152-A4E0-DA4B6DDB721B}"/>
              </a:ext>
            </a:extLst>
          </p:cNvPr>
          <p:cNvSpPr txBox="1"/>
          <p:nvPr/>
        </p:nvSpPr>
        <p:spPr>
          <a:xfrm>
            <a:off x="3873068" y="2637693"/>
            <a:ext cx="4952665" cy="477054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Feminine agreement on me!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B0344225-3C78-47BF-B931-41C56640AEC4}"/>
              </a:ext>
            </a:extLst>
          </p:cNvPr>
          <p:cNvCxnSpPr>
            <a:cxnSpLocks/>
          </p:cNvCxnSpPr>
          <p:nvPr/>
        </p:nvCxnSpPr>
        <p:spPr>
          <a:xfrm flipV="1">
            <a:off x="8806377" y="1747032"/>
            <a:ext cx="1636540" cy="942830"/>
          </a:xfrm>
          <a:prstGeom prst="curvedConnector3">
            <a:avLst>
              <a:gd name="adj1" fmla="val 110745"/>
            </a:avLst>
          </a:prstGeom>
          <a:ln w="1016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B0B5DF3A-01F5-4F80-8E90-EDF25DAF54B0}"/>
              </a:ext>
            </a:extLst>
          </p:cNvPr>
          <p:cNvCxnSpPr>
            <a:cxnSpLocks/>
          </p:cNvCxnSpPr>
          <p:nvPr/>
        </p:nvCxnSpPr>
        <p:spPr>
          <a:xfrm rot="16200000" flipV="1">
            <a:off x="7024544" y="1962520"/>
            <a:ext cx="951762" cy="398584"/>
          </a:xfrm>
          <a:prstGeom prst="curvedConnector3">
            <a:avLst>
              <a:gd name="adj1" fmla="val 50000"/>
            </a:avLst>
          </a:prstGeom>
          <a:ln w="1016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898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14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C5A7E76C-E216-44F1-859C-1D3B3E84D8B8}"/>
              </a:ext>
            </a:extLst>
          </p:cNvPr>
          <p:cNvSpPr txBox="1">
            <a:spLocks/>
          </p:cNvSpPr>
          <p:nvPr/>
        </p:nvSpPr>
        <p:spPr>
          <a:xfrm>
            <a:off x="8456102" y="6151954"/>
            <a:ext cx="3187678" cy="667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Kibrik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1977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C2B3A8-4184-4E30-BF5A-2FD06B548DB4}"/>
              </a:ext>
            </a:extLst>
          </p:cNvPr>
          <p:cNvSpPr txBox="1"/>
          <p:nvPr/>
        </p:nvSpPr>
        <p:spPr>
          <a:xfrm>
            <a:off x="290497" y="696209"/>
            <a:ext cx="1037512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ARCHI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1DCC6B-BAD6-4330-8AF8-FBEC9B7AFE05}"/>
              </a:ext>
            </a:extLst>
          </p:cNvPr>
          <p:cNvSpPr txBox="1"/>
          <p:nvPr/>
        </p:nvSpPr>
        <p:spPr>
          <a:xfrm>
            <a:off x="348343" y="1147321"/>
            <a:ext cx="573370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w-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ez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dija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tɬ’an-ʃi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w-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-me.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father.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like-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PRS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be.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‘I like father.’</a:t>
            </a:r>
          </a:p>
          <a:p>
            <a:pPr algn="ctr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b-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ez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dogi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tɬ’an-ʃi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b-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-me.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</a:t>
            </a: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donkey.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</a:t>
            </a: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like-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PRS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6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be.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PRS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‘I like the donkey.’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619E23-8C55-406C-8492-F964B89AA0B6}"/>
              </a:ext>
            </a:extLst>
          </p:cNvPr>
          <p:cNvSpPr txBox="1"/>
          <p:nvPr/>
        </p:nvSpPr>
        <p:spPr>
          <a:xfrm>
            <a:off x="6008914" y="1178098"/>
            <a:ext cx="583474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d-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ez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buwa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tɬ’an-ʃi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d-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-me.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mother.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like-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PRS</a:t>
            </a: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be.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PRS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‘I like mother.’</a:t>
            </a:r>
          </a:p>
          <a:p>
            <a:pPr algn="ctr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ez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motol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tɬ’an-ʃi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-me.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</a:t>
            </a: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father.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</a:t>
            </a: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like-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PRS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r>
              <a:rPr lang="en-US" sz="26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.be.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‘I like the young goat.’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3B800F-FADB-4152-A4E0-DA4B6DDB721B}"/>
              </a:ext>
            </a:extLst>
          </p:cNvPr>
          <p:cNvSpPr txBox="1"/>
          <p:nvPr/>
        </p:nvSpPr>
        <p:spPr>
          <a:xfrm>
            <a:off x="3873068" y="2637693"/>
            <a:ext cx="4952665" cy="477054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Class-III neuter agreement on me!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B0344225-3C78-47BF-B931-41C56640AE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24000" y="2671303"/>
            <a:ext cx="2349068" cy="443443"/>
          </a:xfrm>
          <a:prstGeom prst="curvedConnector3">
            <a:avLst>
              <a:gd name="adj1" fmla="val 110685"/>
            </a:avLst>
          </a:prstGeom>
          <a:ln w="1016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B0B5DF3A-01F5-4F80-8E90-EDF25DAF54B0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22055" y="3117388"/>
            <a:ext cx="2574390" cy="311611"/>
          </a:xfrm>
          <a:prstGeom prst="curvedConnector3">
            <a:avLst>
              <a:gd name="adj1" fmla="val -91"/>
            </a:avLst>
          </a:prstGeom>
          <a:ln w="1016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904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15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E7DCD6-7F21-4501-B298-09FEFC64655C}"/>
              </a:ext>
            </a:extLst>
          </p:cNvPr>
          <p:cNvSpPr txBox="1"/>
          <p:nvPr/>
        </p:nvSpPr>
        <p:spPr>
          <a:xfrm>
            <a:off x="9107931" y="1226257"/>
            <a:ext cx="6036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8ED078A-FAEA-4FB6-BABF-604AA2D9B3EE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Case and agreement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2D232B-7FB8-4A79-B912-9BC111A68FB5}"/>
              </a:ext>
            </a:extLst>
          </p:cNvPr>
          <p:cNvSpPr txBox="1"/>
          <p:nvPr/>
        </p:nvSpPr>
        <p:spPr>
          <a:xfrm>
            <a:off x="290497" y="686628"/>
            <a:ext cx="11669274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+mj-lt"/>
              </a:rPr>
              <a:t>“What's the difference between case and agreement?”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Sharon			write-s		to	me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Sharon.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write-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3SG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to	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1SG.ACC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marks arguments.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Agreement marks verbs.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…usually… except in Archi agreement also marks arguments!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28642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16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E7DCD6-7F21-4501-B298-09FEFC64655C}"/>
              </a:ext>
            </a:extLst>
          </p:cNvPr>
          <p:cNvSpPr txBox="1"/>
          <p:nvPr/>
        </p:nvSpPr>
        <p:spPr>
          <a:xfrm>
            <a:off x="9107931" y="1226257"/>
            <a:ext cx="6036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8ED078A-FAEA-4FB6-BABF-604AA2D9B3EE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Case and agreement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2D232B-7FB8-4A79-B912-9BC111A68FB5}"/>
              </a:ext>
            </a:extLst>
          </p:cNvPr>
          <p:cNvSpPr txBox="1"/>
          <p:nvPr/>
        </p:nvSpPr>
        <p:spPr>
          <a:xfrm>
            <a:off x="290497" y="686628"/>
            <a:ext cx="1166927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+mj-lt"/>
                <a:cs typeface="Times New Roman" panose="02020603050405020304" pitchFamily="18" charset="0"/>
              </a:rPr>
              <a:t>English pattern: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			write			to	Sharon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1SG.NOM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write			to	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Sharon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.ACC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30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Archi pattern:</a:t>
            </a:r>
            <a:endParaRPr lang="en-US" sz="2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	me-s				write-s			Sharon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	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1SG.DAT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3SG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write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3SG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Sharon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.ABS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135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17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E7DCD6-7F21-4501-B298-09FEFC64655C}"/>
              </a:ext>
            </a:extLst>
          </p:cNvPr>
          <p:cNvSpPr txBox="1"/>
          <p:nvPr/>
        </p:nvSpPr>
        <p:spPr>
          <a:xfrm>
            <a:off x="9107931" y="1226257"/>
            <a:ext cx="6036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8ED078A-FAEA-4FB6-BABF-604AA2D9B3EE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Case and agreement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2D232B-7FB8-4A79-B912-9BC111A68FB5}"/>
              </a:ext>
            </a:extLst>
          </p:cNvPr>
          <p:cNvSpPr txBox="1"/>
          <p:nvPr/>
        </p:nvSpPr>
        <p:spPr>
          <a:xfrm>
            <a:off x="290497" y="686628"/>
            <a:ext cx="1166927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+mj-lt"/>
              </a:rPr>
              <a:t>“What's the difference between case and agreement?”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Agreement has a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which is usually a noun. The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controller noun spread to the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target,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is usually (but not always) a verb!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FB54426-163A-4368-AF9F-A936EE6486A1}"/>
              </a:ext>
            </a:extLst>
          </p:cNvPr>
          <p:cNvSpPr txBox="1">
            <a:spLocks/>
          </p:cNvSpPr>
          <p:nvPr/>
        </p:nvSpPr>
        <p:spPr>
          <a:xfrm>
            <a:off x="8456102" y="6151954"/>
            <a:ext cx="3187678" cy="667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Corbett 2005</a:t>
            </a:r>
          </a:p>
        </p:txBody>
      </p:sp>
    </p:spTree>
    <p:extLst>
      <p:ext uri="{BB962C8B-B14F-4D97-AF65-F5344CB8AC3E}">
        <p14:creationId xmlns:p14="http://schemas.microsoft.com/office/powerpoint/2010/main" val="1384499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18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E7DCD6-7F21-4501-B298-09FEFC64655C}"/>
              </a:ext>
            </a:extLst>
          </p:cNvPr>
          <p:cNvSpPr txBox="1"/>
          <p:nvPr/>
        </p:nvSpPr>
        <p:spPr>
          <a:xfrm>
            <a:off x="9107931" y="1226257"/>
            <a:ext cx="6036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8ED078A-FAEA-4FB6-BABF-604AA2D9B3EE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Case and agreement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2D232B-7FB8-4A79-B912-9BC111A68FB5}"/>
              </a:ext>
            </a:extLst>
          </p:cNvPr>
          <p:cNvSpPr txBox="1"/>
          <p:nvPr/>
        </p:nvSpPr>
        <p:spPr>
          <a:xfrm>
            <a:off x="290497" y="686628"/>
            <a:ext cx="1166927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+mj-lt"/>
              </a:rPr>
              <a:t>“What's the difference between case and agreement?”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Agreement has a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which is usually a noun. The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controller noun spread to the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target,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is usually (but not always) a verb!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4856A8-78A7-4899-8745-1A002B7A2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042" y="2700028"/>
            <a:ext cx="6473780" cy="3392069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1FB54426-163A-4368-AF9F-A936EE6486A1}"/>
              </a:ext>
            </a:extLst>
          </p:cNvPr>
          <p:cNvSpPr txBox="1">
            <a:spLocks/>
          </p:cNvSpPr>
          <p:nvPr/>
        </p:nvSpPr>
        <p:spPr>
          <a:xfrm>
            <a:off x="8456102" y="6151954"/>
            <a:ext cx="3187678" cy="667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Corbett 2005</a:t>
            </a:r>
          </a:p>
        </p:txBody>
      </p:sp>
    </p:spTree>
    <p:extLst>
      <p:ext uri="{BB962C8B-B14F-4D97-AF65-F5344CB8AC3E}">
        <p14:creationId xmlns:p14="http://schemas.microsoft.com/office/powerpoint/2010/main" val="3507844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19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E7DCD6-7F21-4501-B298-09FEFC64655C}"/>
              </a:ext>
            </a:extLst>
          </p:cNvPr>
          <p:cNvSpPr txBox="1"/>
          <p:nvPr/>
        </p:nvSpPr>
        <p:spPr>
          <a:xfrm>
            <a:off x="9107931" y="1226257"/>
            <a:ext cx="6036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8ED078A-FAEA-4FB6-BABF-604AA2D9B3EE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Case and agreement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2D232B-7FB8-4A79-B912-9BC111A68FB5}"/>
              </a:ext>
            </a:extLst>
          </p:cNvPr>
          <p:cNvSpPr txBox="1"/>
          <p:nvPr/>
        </p:nvSpPr>
        <p:spPr>
          <a:xfrm>
            <a:off x="290497" y="686628"/>
            <a:ext cx="1166927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+mj-lt"/>
              </a:rPr>
              <a:t>“What's the difference between case and agreement?”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Agreement has a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which is usually a noun. The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controller noun spread to the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target,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is usually (but not always) a verb!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has a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is usually a verb (including phrasal verbs) or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adposition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</a:t>
            </a:r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case is usually a noun! E.g.: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I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talked with </a:t>
            </a:r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(would be comitative case)</a:t>
            </a:r>
            <a:endParaRPr lang="az-Latn-AZ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az-Latn-AZ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talked to </a:t>
            </a:r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him.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(would be dative case)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FB54426-163A-4368-AF9F-A936EE6486A1}"/>
              </a:ext>
            </a:extLst>
          </p:cNvPr>
          <p:cNvSpPr txBox="1">
            <a:spLocks/>
          </p:cNvSpPr>
          <p:nvPr/>
        </p:nvSpPr>
        <p:spPr>
          <a:xfrm>
            <a:off x="8456102" y="6151954"/>
            <a:ext cx="3187678" cy="667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Corbett 2005</a:t>
            </a:r>
          </a:p>
        </p:txBody>
      </p:sp>
    </p:spTree>
    <p:extLst>
      <p:ext uri="{BB962C8B-B14F-4D97-AF65-F5344CB8AC3E}">
        <p14:creationId xmlns:p14="http://schemas.microsoft.com/office/powerpoint/2010/main" val="369350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E7DCD6-7F21-4501-B298-09FEFC64655C}"/>
              </a:ext>
            </a:extLst>
          </p:cNvPr>
          <p:cNvSpPr txBox="1"/>
          <p:nvPr/>
        </p:nvSpPr>
        <p:spPr>
          <a:xfrm>
            <a:off x="9107931" y="1226257"/>
            <a:ext cx="6036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8ED078A-FAEA-4FB6-BABF-604AA2D9B3EE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Case and agreement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2D232B-7FB8-4A79-B912-9BC111A68FB5}"/>
              </a:ext>
            </a:extLst>
          </p:cNvPr>
          <p:cNvSpPr txBox="1"/>
          <p:nvPr/>
        </p:nvSpPr>
        <p:spPr>
          <a:xfrm>
            <a:off x="290497" y="686628"/>
            <a:ext cx="1166927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+mj-lt"/>
              </a:rPr>
              <a:t>“What's the difference between case and agreement?”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Sharon			write-s		to	me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Sharon			write-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3SG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to	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1SG.ACC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83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20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E7DCD6-7F21-4501-B298-09FEFC64655C}"/>
              </a:ext>
            </a:extLst>
          </p:cNvPr>
          <p:cNvSpPr txBox="1"/>
          <p:nvPr/>
        </p:nvSpPr>
        <p:spPr>
          <a:xfrm>
            <a:off x="9107931" y="1226257"/>
            <a:ext cx="6036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A21AEF-E4B0-4847-B9FE-967D471E8481}"/>
              </a:ext>
            </a:extLst>
          </p:cNvPr>
          <p:cNvSpPr txBox="1"/>
          <p:nvPr/>
        </p:nvSpPr>
        <p:spPr>
          <a:xfrm>
            <a:off x="1157292" y="1452121"/>
            <a:ext cx="495266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urʃi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wak’ib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‘The boy came.’</a:t>
            </a:r>
          </a:p>
          <a:p>
            <a:pPr algn="ctr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rurʃi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rak’ib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‘The girl came.’</a:t>
            </a:r>
          </a:p>
          <a:p>
            <a:pPr algn="ctr"/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xæ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bak’ib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‘The dog came.’</a:t>
            </a:r>
          </a:p>
        </p:txBody>
      </p:sp>
    </p:spTree>
    <p:extLst>
      <p:ext uri="{BB962C8B-B14F-4D97-AF65-F5344CB8AC3E}">
        <p14:creationId xmlns:p14="http://schemas.microsoft.com/office/powerpoint/2010/main" val="2100972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21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E7DCD6-7F21-4501-B298-09FEFC64655C}"/>
              </a:ext>
            </a:extLst>
          </p:cNvPr>
          <p:cNvSpPr txBox="1"/>
          <p:nvPr/>
        </p:nvSpPr>
        <p:spPr>
          <a:xfrm>
            <a:off x="9107931" y="1226257"/>
            <a:ext cx="6036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A21AEF-E4B0-4847-B9FE-967D471E8481}"/>
              </a:ext>
            </a:extLst>
          </p:cNvPr>
          <p:cNvSpPr txBox="1"/>
          <p:nvPr/>
        </p:nvSpPr>
        <p:spPr>
          <a:xfrm>
            <a:off x="1157292" y="1452121"/>
            <a:ext cx="495266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urʃi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wak’ib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‘The boy came.’</a:t>
            </a:r>
          </a:p>
          <a:p>
            <a:pPr algn="ctr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rurʃi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rak’ib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‘The girl came.’</a:t>
            </a:r>
          </a:p>
          <a:p>
            <a:pPr algn="ctr"/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xæ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bak’ib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‘The dog came.’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D3AA41-753E-44AB-A461-0720BF0E5FEF}"/>
              </a:ext>
            </a:extLst>
          </p:cNvPr>
          <p:cNvSpPr txBox="1"/>
          <p:nvPr/>
        </p:nvSpPr>
        <p:spPr>
          <a:xfrm>
            <a:off x="6109957" y="1447355"/>
            <a:ext cx="430563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ilini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urʃi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tʃeʔib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‘(S)he saw the boy.’</a:t>
            </a:r>
          </a:p>
          <a:p>
            <a:pPr algn="ctr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ilini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rurʃi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tʃreʔib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‘(S)he saw the girl.’</a:t>
            </a:r>
          </a:p>
          <a:p>
            <a:pPr algn="ctr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ilini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xæ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tʃbeʔib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‘(S)he saw the dog.’</a:t>
            </a:r>
          </a:p>
        </p:txBody>
      </p:sp>
    </p:spTree>
    <p:extLst>
      <p:ext uri="{BB962C8B-B14F-4D97-AF65-F5344CB8AC3E}">
        <p14:creationId xmlns:p14="http://schemas.microsoft.com/office/powerpoint/2010/main" val="3591284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22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6C432C-0689-4918-9CBB-E9506CE5DFB6}"/>
              </a:ext>
            </a:extLst>
          </p:cNvPr>
          <p:cNvSpPr txBox="1"/>
          <p:nvPr/>
        </p:nvSpPr>
        <p:spPr>
          <a:xfrm>
            <a:off x="290497" y="877184"/>
            <a:ext cx="1037512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DARGI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E7DCD6-7F21-4501-B298-09FEFC64655C}"/>
              </a:ext>
            </a:extLst>
          </p:cNvPr>
          <p:cNvSpPr txBox="1"/>
          <p:nvPr/>
        </p:nvSpPr>
        <p:spPr>
          <a:xfrm>
            <a:off x="9107931" y="1226257"/>
            <a:ext cx="6036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A21AEF-E4B0-4847-B9FE-967D471E8481}"/>
              </a:ext>
            </a:extLst>
          </p:cNvPr>
          <p:cNvSpPr txBox="1"/>
          <p:nvPr/>
        </p:nvSpPr>
        <p:spPr>
          <a:xfrm>
            <a:off x="1157292" y="1452121"/>
            <a:ext cx="495266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urʃi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wak’ib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‘The boy came.’</a:t>
            </a:r>
          </a:p>
          <a:p>
            <a:pPr algn="ctr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rurʃi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rak’ib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‘The girl came.’</a:t>
            </a:r>
          </a:p>
          <a:p>
            <a:pPr algn="ctr"/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xæ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bak’ib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‘The dog came.’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D3AA41-753E-44AB-A461-0720BF0E5FEF}"/>
              </a:ext>
            </a:extLst>
          </p:cNvPr>
          <p:cNvSpPr txBox="1"/>
          <p:nvPr/>
        </p:nvSpPr>
        <p:spPr>
          <a:xfrm>
            <a:off x="6109957" y="1447355"/>
            <a:ext cx="430563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ilini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urʃi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tʃeʔib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‘(S)he saw the boy.’</a:t>
            </a:r>
          </a:p>
          <a:p>
            <a:pPr algn="ctr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ilini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rurʃi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tʃreʔib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‘(S)he saw the girl.’</a:t>
            </a:r>
          </a:p>
          <a:p>
            <a:pPr algn="ctr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ilini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xæ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tʃbeʔib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‘(S)he saw the dog.’</a:t>
            </a:r>
          </a:p>
        </p:txBody>
      </p:sp>
    </p:spTree>
    <p:extLst>
      <p:ext uri="{BB962C8B-B14F-4D97-AF65-F5344CB8AC3E}">
        <p14:creationId xmlns:p14="http://schemas.microsoft.com/office/powerpoint/2010/main" val="1473551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23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6C432C-0689-4918-9CBB-E9506CE5DFB6}"/>
              </a:ext>
            </a:extLst>
          </p:cNvPr>
          <p:cNvSpPr txBox="1"/>
          <p:nvPr/>
        </p:nvSpPr>
        <p:spPr>
          <a:xfrm>
            <a:off x="290497" y="877184"/>
            <a:ext cx="1037512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DARGI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E7DCD6-7F21-4501-B298-09FEFC64655C}"/>
              </a:ext>
            </a:extLst>
          </p:cNvPr>
          <p:cNvSpPr txBox="1"/>
          <p:nvPr/>
        </p:nvSpPr>
        <p:spPr>
          <a:xfrm>
            <a:off x="9107931" y="1226257"/>
            <a:ext cx="6036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000402-9DBA-47E4-B236-92053DE52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203" y="2883400"/>
            <a:ext cx="5957313" cy="3524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A8F26D2-1966-418D-ADDC-A0A0C51DEEE8}"/>
              </a:ext>
            </a:extLst>
          </p:cNvPr>
          <p:cNvSpPr/>
          <p:nvPr/>
        </p:nvSpPr>
        <p:spPr>
          <a:xfrm>
            <a:off x="9398336" y="4487221"/>
            <a:ext cx="644695" cy="59345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600" dirty="0">
              <a:solidFill>
                <a:schemeClr val="accent1"/>
              </a:solidFill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8FE4236-C518-44DF-B085-46CB53E0BD92}"/>
              </a:ext>
            </a:extLst>
          </p:cNvPr>
          <p:cNvCxnSpPr>
            <a:cxnSpLocks/>
          </p:cNvCxnSpPr>
          <p:nvPr/>
        </p:nvCxnSpPr>
        <p:spPr>
          <a:xfrm flipV="1">
            <a:off x="9398336" y="-22434"/>
            <a:ext cx="644695" cy="4509656"/>
          </a:xfrm>
          <a:prstGeom prst="line">
            <a:avLst/>
          </a:prstGeom>
          <a:ln w="38100">
            <a:solidFill>
              <a:schemeClr val="accent2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5573209-9BBE-4462-8DEF-54CB3D6851BD}"/>
              </a:ext>
            </a:extLst>
          </p:cNvPr>
          <p:cNvCxnSpPr>
            <a:cxnSpLocks/>
          </p:cNvCxnSpPr>
          <p:nvPr/>
        </p:nvCxnSpPr>
        <p:spPr>
          <a:xfrm flipV="1">
            <a:off x="9398336" y="1954738"/>
            <a:ext cx="644695" cy="3137265"/>
          </a:xfrm>
          <a:prstGeom prst="line">
            <a:avLst/>
          </a:prstGeom>
          <a:ln w="38100">
            <a:solidFill>
              <a:schemeClr val="accent2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3F6D458-30D7-4965-8F19-A7F7DB2C2E11}"/>
              </a:ext>
            </a:extLst>
          </p:cNvPr>
          <p:cNvCxnSpPr>
            <a:cxnSpLocks/>
          </p:cNvCxnSpPr>
          <p:nvPr/>
        </p:nvCxnSpPr>
        <p:spPr>
          <a:xfrm flipV="1">
            <a:off x="10039594" y="1969477"/>
            <a:ext cx="2150922" cy="3122526"/>
          </a:xfrm>
          <a:prstGeom prst="line">
            <a:avLst/>
          </a:prstGeom>
          <a:ln w="38100">
            <a:solidFill>
              <a:schemeClr val="accent2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D9755E-50A7-4DA1-80E4-E046E43D28DA}"/>
              </a:ext>
            </a:extLst>
          </p:cNvPr>
          <p:cNvCxnSpPr>
            <a:cxnSpLocks/>
          </p:cNvCxnSpPr>
          <p:nvPr/>
        </p:nvCxnSpPr>
        <p:spPr>
          <a:xfrm flipV="1">
            <a:off x="10040738" y="0"/>
            <a:ext cx="2149778" cy="4490620"/>
          </a:xfrm>
          <a:prstGeom prst="line">
            <a:avLst/>
          </a:prstGeom>
          <a:ln w="38100">
            <a:solidFill>
              <a:schemeClr val="accent2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1FC9012-48D9-435F-A1F6-CF9CF73CE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9594" y="1"/>
            <a:ext cx="2172086" cy="19547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5421813-4A90-4491-897B-E0F70DA1C55F}"/>
              </a:ext>
            </a:extLst>
          </p:cNvPr>
          <p:cNvSpPr/>
          <p:nvPr/>
        </p:nvSpPr>
        <p:spPr>
          <a:xfrm>
            <a:off x="10043032" y="-1"/>
            <a:ext cx="2147484" cy="196947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600" dirty="0">
              <a:solidFill>
                <a:schemeClr val="accent1"/>
              </a:solidFill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16E784-AF2A-491C-BE1C-535453FD28A7}"/>
              </a:ext>
            </a:extLst>
          </p:cNvPr>
          <p:cNvSpPr txBox="1"/>
          <p:nvPr/>
        </p:nvSpPr>
        <p:spPr>
          <a:xfrm>
            <a:off x="285859" y="1382822"/>
            <a:ext cx="581014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Dargi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an East Caucasian language spoken in the Republic of Dagestan, which is located in the South of Russia.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Dargi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spoken by 366,000 people.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standard dialect of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Dargi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based on the version of the language spoken in the village of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Akusha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Dargi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an ergative language.</a:t>
            </a:r>
          </a:p>
        </p:txBody>
      </p:sp>
    </p:spTree>
    <p:extLst>
      <p:ext uri="{BB962C8B-B14F-4D97-AF65-F5344CB8AC3E}">
        <p14:creationId xmlns:p14="http://schemas.microsoft.com/office/powerpoint/2010/main" val="3573714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24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2B75F9-44CF-4B68-8A42-CE3F1EEF7C38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Recap: Ergativity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6C432C-0689-4918-9CBB-E9506CE5DFB6}"/>
              </a:ext>
            </a:extLst>
          </p:cNvPr>
          <p:cNvSpPr txBox="1"/>
          <p:nvPr/>
        </p:nvSpPr>
        <p:spPr>
          <a:xfrm>
            <a:off x="290497" y="689614"/>
            <a:ext cx="10289397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DARGI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14D15EF-098C-4D1B-BC0D-157547673D6A}"/>
              </a:ext>
            </a:extLst>
          </p:cNvPr>
          <p:cNvSpPr txBox="1">
            <a:spLocks/>
          </p:cNvSpPr>
          <p:nvPr/>
        </p:nvSpPr>
        <p:spPr>
          <a:xfrm>
            <a:off x="8456102" y="6151954"/>
            <a:ext cx="3187678" cy="667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van den Berg 2005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EF546-BB41-4F47-B18B-579CBFFC5989}"/>
              </a:ext>
            </a:extLst>
          </p:cNvPr>
          <p:cNvSpPr txBox="1"/>
          <p:nvPr/>
        </p:nvSpPr>
        <p:spPr>
          <a:xfrm>
            <a:off x="3350294" y="1158064"/>
            <a:ext cx="64658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urʃi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w-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’-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ib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boy.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ABS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I-come-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AOR.3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‘The boy came.’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3B31F3-761A-43A3-B5B6-9CCC86C10555}"/>
              </a:ext>
            </a:extLst>
          </p:cNvPr>
          <p:cNvSpPr txBox="1"/>
          <p:nvPr/>
        </p:nvSpPr>
        <p:spPr>
          <a:xfrm>
            <a:off x="290497" y="2975677"/>
            <a:ext cx="80910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il.i-ni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rurʃi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	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tʃ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&lt;r&gt;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eʔ-ib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(s)he-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girl.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ABS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see&lt;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&gt;-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AOR.3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‘(S)he saw the girl.’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D60A23-19BC-4BC6-86EE-E6B463A978D8}"/>
              </a:ext>
            </a:extLst>
          </p:cNvPr>
          <p:cNvSpPr txBox="1"/>
          <p:nvPr/>
        </p:nvSpPr>
        <p:spPr>
          <a:xfrm>
            <a:off x="5544983" y="4096137"/>
            <a:ext cx="79427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il.i-ni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xæ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	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tʃ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&lt;b&gt;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eʔ-ib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(s)he-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dog.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ABS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see&lt;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&gt;-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AOR.3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‘(S)he saw the dog.’</a:t>
            </a:r>
          </a:p>
        </p:txBody>
      </p:sp>
    </p:spTree>
    <p:extLst>
      <p:ext uri="{BB962C8B-B14F-4D97-AF65-F5344CB8AC3E}">
        <p14:creationId xmlns:p14="http://schemas.microsoft.com/office/powerpoint/2010/main" val="2089028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25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2B75F9-44CF-4B68-8A42-CE3F1EEF7C38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Recap: Ergativity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6C432C-0689-4918-9CBB-E9506CE5DFB6}"/>
              </a:ext>
            </a:extLst>
          </p:cNvPr>
          <p:cNvSpPr txBox="1"/>
          <p:nvPr/>
        </p:nvSpPr>
        <p:spPr>
          <a:xfrm>
            <a:off x="290497" y="689614"/>
            <a:ext cx="10289397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DARGI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14D15EF-098C-4D1B-BC0D-157547673D6A}"/>
              </a:ext>
            </a:extLst>
          </p:cNvPr>
          <p:cNvSpPr txBox="1">
            <a:spLocks/>
          </p:cNvSpPr>
          <p:nvPr/>
        </p:nvSpPr>
        <p:spPr>
          <a:xfrm>
            <a:off x="8456102" y="6151954"/>
            <a:ext cx="3187678" cy="667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van den Berg 2005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EF546-BB41-4F47-B18B-579CBFFC5989}"/>
              </a:ext>
            </a:extLst>
          </p:cNvPr>
          <p:cNvSpPr txBox="1"/>
          <p:nvPr/>
        </p:nvSpPr>
        <p:spPr>
          <a:xfrm>
            <a:off x="3350294" y="1158064"/>
            <a:ext cx="64658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urʃi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w-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’-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ib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boy.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ABS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I-come-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AOR.3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‘The boy came.’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3B31F3-761A-43A3-B5B6-9CCC86C10555}"/>
              </a:ext>
            </a:extLst>
          </p:cNvPr>
          <p:cNvSpPr txBox="1"/>
          <p:nvPr/>
        </p:nvSpPr>
        <p:spPr>
          <a:xfrm>
            <a:off x="290497" y="2975677"/>
            <a:ext cx="80910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il.i-ni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rurʃi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	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tʃ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&lt;r&gt;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eʔ-ib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(s)he-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girl.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ABS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see&lt;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&gt;-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AOR.3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‘(S)he saw the girl.’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D60A23-19BC-4BC6-86EE-E6B463A978D8}"/>
              </a:ext>
            </a:extLst>
          </p:cNvPr>
          <p:cNvSpPr txBox="1"/>
          <p:nvPr/>
        </p:nvSpPr>
        <p:spPr>
          <a:xfrm>
            <a:off x="5544983" y="4096137"/>
            <a:ext cx="79427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il.i-ni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xæ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	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tʃ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&lt;b&gt;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eʔ-ib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(s)he-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dog.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ABS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see&lt;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&gt;-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AOR.3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‘(S)he saw the dog.’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3BD956-1F89-4EA4-AE5A-00467D333B42}"/>
              </a:ext>
            </a:extLst>
          </p:cNvPr>
          <p:cNvSpPr txBox="1"/>
          <p:nvPr/>
        </p:nvSpPr>
        <p:spPr>
          <a:xfrm>
            <a:off x="1764035" y="5919714"/>
            <a:ext cx="4952665" cy="52322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Infixes which mark agreement!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65325C5-CA18-4EED-B60B-46B6EB4A1EAF}"/>
              </a:ext>
            </a:extLst>
          </p:cNvPr>
          <p:cNvSpPr/>
          <p:nvPr/>
        </p:nvSpPr>
        <p:spPr>
          <a:xfrm rot="16200000">
            <a:off x="4287555" y="4842932"/>
            <a:ext cx="1901438" cy="271671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0DBEC840-C13E-424A-BF6E-F2CD5AC0518E}"/>
              </a:ext>
            </a:extLst>
          </p:cNvPr>
          <p:cNvCxnSpPr>
            <a:stCxn id="10" idx="3"/>
          </p:cNvCxnSpPr>
          <p:nvPr/>
        </p:nvCxnSpPr>
        <p:spPr>
          <a:xfrm flipV="1">
            <a:off x="6716700" y="5143555"/>
            <a:ext cx="3818401" cy="1037769"/>
          </a:xfrm>
          <a:prstGeom prst="curvedConnector3">
            <a:avLst>
              <a:gd name="adj1" fmla="val 99483"/>
            </a:avLst>
          </a:prstGeom>
          <a:ln w="1016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8319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26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2B75F9-44CF-4B68-8A42-CE3F1EEF7C38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Recap: Ergativity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6C432C-0689-4918-9CBB-E9506CE5DFB6}"/>
              </a:ext>
            </a:extLst>
          </p:cNvPr>
          <p:cNvSpPr txBox="1"/>
          <p:nvPr/>
        </p:nvSpPr>
        <p:spPr>
          <a:xfrm>
            <a:off x="290497" y="979497"/>
            <a:ext cx="1125228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nominative-accusative systems, S (subject of an intransitive verb) and A (subject of a transitive verb) are encoded identically, and this encoding differs from that of P (patient-like argument of a transitive verb). </a:t>
            </a:r>
          </a:p>
          <a:p>
            <a:pPr marL="1371600" lvl="2" indent="-457200">
              <a:buFont typeface="Times New Roman" panose="02020603050405020304" pitchFamily="18" charset="0"/>
              <a:buChar char="→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what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whom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encoded by… case marking, verb agreement,  incorporation, etc. E.g.: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sleeps. [S=she=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loves a few good New York slices. [A=she=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b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people love </a:t>
            </a:r>
            <a:r>
              <a:rPr lang="en-US" sz="2400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her. 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[P=her=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US" sz="2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neutral systems, all arguments are encoded in the same way.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ergative-absolutive systems, S is encoded in the same way as P, and this encoding differs from that of A. 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622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27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2B75F9-44CF-4B68-8A42-CE3F1EEF7C38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Recap: Ergativity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6C432C-0689-4918-9CBB-E9506CE5DFB6}"/>
              </a:ext>
            </a:extLst>
          </p:cNvPr>
          <p:cNvSpPr txBox="1"/>
          <p:nvPr/>
        </p:nvSpPr>
        <p:spPr>
          <a:xfrm>
            <a:off x="290497" y="979497"/>
            <a:ext cx="11252287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nominative-accusative systems, S (subject of an intransitive verb) and A (subject of a transitive verb) are encoded identically, and this encoding differs from that of P (patient-like argument of a transitive verb). </a:t>
            </a:r>
          </a:p>
          <a:p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neutral systems, all arguments are encoded in the same way.</a:t>
            </a:r>
          </a:p>
          <a:p>
            <a:pPr marL="1371600" lvl="2" indent="-457200">
              <a:buFont typeface="Times New Roman" panose="02020603050405020304" pitchFamily="18" charset="0"/>
              <a:buChar char="→"/>
            </a:pPr>
            <a: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Who 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 what</a:t>
            </a:r>
            <a: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400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whom</a:t>
            </a:r>
            <a: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be encoded by… case marking, verb agreement,  incorporation, etc. E.g.:</a:t>
            </a:r>
            <a:b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 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sleeps. [S=she]</a:t>
            </a:r>
            <a:b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 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loves a few good New York slices. [A=she]</a:t>
            </a:r>
            <a:b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people love </a:t>
            </a:r>
            <a:r>
              <a:rPr lang="en-US" sz="2400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her. 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[P=her]</a:t>
            </a:r>
            <a:endParaRPr lang="en-US" sz="27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ergative-absolutive systems, S is encoded in the same way as P, and this encoding differs from that of A. 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6497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28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2B75F9-44CF-4B68-8A42-CE3F1EEF7C38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Recap: Ergativity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6C432C-0689-4918-9CBB-E9506CE5DFB6}"/>
              </a:ext>
            </a:extLst>
          </p:cNvPr>
          <p:cNvSpPr txBox="1"/>
          <p:nvPr/>
        </p:nvSpPr>
        <p:spPr>
          <a:xfrm>
            <a:off x="290497" y="979497"/>
            <a:ext cx="1125228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nominative-accusative systems, S (subject of an intransitive verb) and A (subject of a transitive verb) are encoded identically, and this encoding differs from that of P (patient-like argument of a transitive verb). </a:t>
            </a:r>
          </a:p>
          <a:p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neutral systems, all arguments are encoded in the same way.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ergative-absolutive systems, S is encoded in the same way as P, and this encoding differs from that of A. </a:t>
            </a:r>
          </a:p>
          <a:p>
            <a:pPr marL="1371600" lvl="2" indent="-457200">
              <a:buFont typeface="Times New Roman" panose="02020603050405020304" pitchFamily="18" charset="0"/>
              <a:buChar char="→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what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whom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encoded by… case marking, verb agreement,  incorporation, etc. E.g.: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sleeps. [S=she=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love a few good New York slices. [A=she=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ERG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b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people loves </a:t>
            </a:r>
            <a:r>
              <a:rPr lang="en-US" sz="2400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she. 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[P=she=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US" sz="2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466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29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2B75F9-44CF-4B68-8A42-CE3F1EEF7C38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Recap: Ergativity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FEDD36-86C8-4051-9BDA-282A925D8758}"/>
              </a:ext>
            </a:extLst>
          </p:cNvPr>
          <p:cNvSpPr txBox="1"/>
          <p:nvPr/>
        </p:nvSpPr>
        <p:spPr>
          <a:xfrm>
            <a:off x="290497" y="686628"/>
            <a:ext cx="1166927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Ergativity is one way of aligning morphology and syntax in the encoding of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did what to </a:t>
            </a:r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495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E7DCD6-7F21-4501-B298-09FEFC64655C}"/>
              </a:ext>
            </a:extLst>
          </p:cNvPr>
          <p:cNvSpPr txBox="1"/>
          <p:nvPr/>
        </p:nvSpPr>
        <p:spPr>
          <a:xfrm>
            <a:off x="9107931" y="1226257"/>
            <a:ext cx="6036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8ED078A-FAEA-4FB6-BABF-604AA2D9B3EE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Case and agreement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2D232B-7FB8-4A79-B912-9BC111A68FB5}"/>
              </a:ext>
            </a:extLst>
          </p:cNvPr>
          <p:cNvSpPr txBox="1"/>
          <p:nvPr/>
        </p:nvSpPr>
        <p:spPr>
          <a:xfrm>
            <a:off x="290497" y="686628"/>
            <a:ext cx="1166927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+mj-lt"/>
              </a:rPr>
              <a:t>“What's the difference between case and agreement?”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Sharon			write-s		to	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Sharon.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write-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3SG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to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1SG.ACC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marks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arguments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468012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30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2B75F9-44CF-4B68-8A42-CE3F1EEF7C38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Recap: Ergativity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FEDD36-86C8-4051-9BDA-282A925D8758}"/>
              </a:ext>
            </a:extLst>
          </p:cNvPr>
          <p:cNvSpPr txBox="1"/>
          <p:nvPr/>
        </p:nvSpPr>
        <p:spPr>
          <a:xfrm>
            <a:off x="290497" y="686628"/>
            <a:ext cx="11669274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Ergativity is one way of aligning morphology and syntax in the encoding of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did what to </a:t>
            </a:r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many other kinds of ergativity in the Caucasus. Many of them don’t play by the same rules…</a:t>
            </a:r>
          </a:p>
        </p:txBody>
      </p:sp>
    </p:spTree>
    <p:extLst>
      <p:ext uri="{BB962C8B-B14F-4D97-AF65-F5344CB8AC3E}">
        <p14:creationId xmlns:p14="http://schemas.microsoft.com/office/powerpoint/2010/main" val="1494012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31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2B75F9-44CF-4B68-8A42-CE3F1EEF7C38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GEORGIAN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C02479-40EA-4FAF-B958-84EBCF489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017" y="1121868"/>
            <a:ext cx="6130652" cy="50460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60A805-E646-46E6-B3A5-1C0093A58842}"/>
              </a:ext>
            </a:extLst>
          </p:cNvPr>
          <p:cNvSpPr txBox="1"/>
          <p:nvPr/>
        </p:nvSpPr>
        <p:spPr>
          <a:xfrm>
            <a:off x="285860" y="1178837"/>
            <a:ext cx="54425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Georgian is a South Caucasian (Kartvelian) language spoken in the Republic of Georgia (no, not in Atlanta).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Georgian is spoken by around 3.7 million people.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Georgian is sometimes called a  ‘split-ergative’ language.</a:t>
            </a:r>
          </a:p>
        </p:txBody>
      </p:sp>
    </p:spTree>
    <p:extLst>
      <p:ext uri="{BB962C8B-B14F-4D97-AF65-F5344CB8AC3E}">
        <p14:creationId xmlns:p14="http://schemas.microsoft.com/office/powerpoint/2010/main" val="16132348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32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2B75F9-44CF-4B68-8A42-CE3F1EEF7C38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GEORGIAN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C02479-40EA-4FAF-B958-84EBCF489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017" y="1121868"/>
            <a:ext cx="6130652" cy="50460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4477BB-ECAC-4B74-9C5E-FADC9F62DE9C}"/>
              </a:ext>
            </a:extLst>
          </p:cNvPr>
          <p:cNvSpPr txBox="1"/>
          <p:nvPr/>
        </p:nvSpPr>
        <p:spPr>
          <a:xfrm>
            <a:off x="348343" y="577578"/>
            <a:ext cx="5733701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a-GE" sz="2600" dirty="0"/>
              <a:t>ვანომ ითამაშა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vanom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itamaʃa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Vano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played.’</a:t>
            </a:r>
          </a:p>
          <a:p>
            <a:pPr algn="ctr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r>
              <a:rPr lang="ka-GE" sz="2600" dirty="0"/>
              <a:t>ნინომ დაამთქნარა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ninom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daamtknara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‘Nino yawned.’</a:t>
            </a:r>
          </a:p>
          <a:p>
            <a:pPr lvl="0" algn="ctr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ka-GE" sz="2600" dirty="0"/>
              <a:t>ვანომ იფიქრა მარიკაზე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vanom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ipikra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marikaze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Vano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thought about Marika.’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693CD78-8271-4FAC-BC41-58097F9C06FC}"/>
              </a:ext>
            </a:extLst>
          </p:cNvPr>
          <p:cNvSpPr txBox="1">
            <a:spLocks/>
          </p:cNvSpPr>
          <p:nvPr/>
        </p:nvSpPr>
        <p:spPr>
          <a:xfrm>
            <a:off x="19854" y="6454526"/>
            <a:ext cx="1454587" cy="442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Harris 1981</a:t>
            </a:r>
          </a:p>
        </p:txBody>
      </p:sp>
    </p:spTree>
    <p:extLst>
      <p:ext uri="{BB962C8B-B14F-4D97-AF65-F5344CB8AC3E}">
        <p14:creationId xmlns:p14="http://schemas.microsoft.com/office/powerpoint/2010/main" val="27525320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33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2B75F9-44CF-4B68-8A42-CE3F1EEF7C38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GEORGIAN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127AC3-D337-4CEE-8403-8A594D7FC39B}"/>
              </a:ext>
            </a:extLst>
          </p:cNvPr>
          <p:cNvSpPr txBox="1"/>
          <p:nvPr/>
        </p:nvSpPr>
        <p:spPr>
          <a:xfrm>
            <a:off x="348343" y="577578"/>
            <a:ext cx="573370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a-GE" sz="2600" dirty="0"/>
              <a:t>ვანომ ითამაშა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vano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itamaʃa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Vano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he.played.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II.3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Vano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played.’</a:t>
            </a:r>
          </a:p>
          <a:p>
            <a:pPr algn="ctr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r>
              <a:rPr lang="ka-GE" sz="2600" dirty="0"/>
              <a:t>ნინომ დაამთქნარა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nino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daamtknara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Nino-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ERG</a:t>
            </a: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she.yawned.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II.1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‘Nino yawned.’</a:t>
            </a:r>
          </a:p>
          <a:p>
            <a:pPr lvl="0" algn="ctr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ka-GE" sz="2600" dirty="0"/>
              <a:t>ვანომ იფიქრა მარიკაზე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vano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ipikra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marikaze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Vano</a:t>
            </a: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</a:t>
            </a: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he.thought.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II.3 </a:t>
            </a:r>
            <a:r>
              <a:rPr lang="en-US" sz="26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Marika.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Vano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thought about Marika.’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E949C3C-1867-4BC6-AB9D-3C7BA9491BCC}"/>
              </a:ext>
            </a:extLst>
          </p:cNvPr>
          <p:cNvSpPr txBox="1">
            <a:spLocks/>
          </p:cNvSpPr>
          <p:nvPr/>
        </p:nvSpPr>
        <p:spPr>
          <a:xfrm>
            <a:off x="19854" y="6454526"/>
            <a:ext cx="1454587" cy="442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Harris 1981</a:t>
            </a:r>
          </a:p>
        </p:txBody>
      </p:sp>
    </p:spTree>
    <p:extLst>
      <p:ext uri="{BB962C8B-B14F-4D97-AF65-F5344CB8AC3E}">
        <p14:creationId xmlns:p14="http://schemas.microsoft.com/office/powerpoint/2010/main" val="18647076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34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2B75F9-44CF-4B68-8A42-CE3F1EEF7C38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GEORGIAN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127AC3-D337-4CEE-8403-8A594D7FC39B}"/>
              </a:ext>
            </a:extLst>
          </p:cNvPr>
          <p:cNvSpPr txBox="1"/>
          <p:nvPr/>
        </p:nvSpPr>
        <p:spPr>
          <a:xfrm>
            <a:off x="348343" y="577578"/>
            <a:ext cx="573370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a-GE" sz="2600" dirty="0"/>
              <a:t>ვანომ ითამაშა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vano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itamaʃa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Vano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he.played.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II.3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Vano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played.’</a:t>
            </a:r>
          </a:p>
          <a:p>
            <a:pPr algn="ctr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r>
              <a:rPr lang="ka-GE" sz="2600" dirty="0"/>
              <a:t>ნინომ დაამთქნარა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nino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daamtknara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Nino-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ERG</a:t>
            </a: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she.yawned.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II.1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‘Nino yawned.’</a:t>
            </a:r>
          </a:p>
          <a:p>
            <a:pPr lvl="0" algn="ctr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ka-GE" sz="2600" dirty="0"/>
              <a:t>ვანომ იფიქრა მარიკაზე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vano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ipikra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marikaze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Vano</a:t>
            </a: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</a:t>
            </a: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he.thought.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II.3 </a:t>
            </a:r>
            <a:r>
              <a:rPr lang="en-US" sz="26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Marika.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Vano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thought about Marika.’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E949C3C-1867-4BC6-AB9D-3C7BA9491BCC}"/>
              </a:ext>
            </a:extLst>
          </p:cNvPr>
          <p:cNvSpPr txBox="1">
            <a:spLocks/>
          </p:cNvSpPr>
          <p:nvPr/>
        </p:nvSpPr>
        <p:spPr>
          <a:xfrm>
            <a:off x="19854" y="6454526"/>
            <a:ext cx="1454587" cy="442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Harris 1981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C74A56-4FC4-41BB-A845-824FF8B7F860}"/>
              </a:ext>
            </a:extLst>
          </p:cNvPr>
          <p:cNvSpPr txBox="1"/>
          <p:nvPr/>
        </p:nvSpPr>
        <p:spPr>
          <a:xfrm>
            <a:off x="6008914" y="577578"/>
            <a:ext cx="610688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a-GE" sz="2600" dirty="0"/>
              <a:t>ვანო აღიღინდა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vano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aɣi</a:t>
            </a:r>
            <a:r>
              <a:rPr lang="en-US" sz="26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ɣinda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Vano.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came.about.croon.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II.2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Vano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began to sing in a low voice.’</a:t>
            </a:r>
          </a:p>
          <a:p>
            <a:pPr algn="ctr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ka-GE" sz="2600" dirty="0"/>
              <a:t>გლეხმა დათესა სიმინდი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glex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-ma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datesa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simind-i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farmer</a:t>
            </a: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ERG</a:t>
            </a: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he.sowed.it.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II.1</a:t>
            </a: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corn-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</a:t>
            </a:r>
            <a:b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‘The farmer sowed corn.’</a:t>
            </a:r>
          </a:p>
          <a:p>
            <a:pPr lvl="0" algn="ctr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ka-GE" sz="2600" dirty="0"/>
              <a:t>დედამ აკოცა შვილს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deda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ak’otsa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ʃvil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mother</a:t>
            </a: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ERG</a:t>
            </a: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she.kissed.him.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II.1</a:t>
            </a: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child-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‘The mother kissed her child.’</a:t>
            </a:r>
          </a:p>
        </p:txBody>
      </p:sp>
    </p:spTree>
    <p:extLst>
      <p:ext uri="{BB962C8B-B14F-4D97-AF65-F5344CB8AC3E}">
        <p14:creationId xmlns:p14="http://schemas.microsoft.com/office/powerpoint/2010/main" val="2336423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35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2B75F9-44CF-4B68-8A42-CE3F1EEF7C38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GEORGIAN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127AC3-D337-4CEE-8403-8A594D7FC39B}"/>
              </a:ext>
            </a:extLst>
          </p:cNvPr>
          <p:cNvSpPr txBox="1"/>
          <p:nvPr/>
        </p:nvSpPr>
        <p:spPr>
          <a:xfrm>
            <a:off x="257424" y="1084569"/>
            <a:ext cx="11110232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a-GE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ბავშვი მიესალმა დედას</a:t>
            </a:r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bavʃv-i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miesalma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deida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</a:t>
            </a:r>
            <a:b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child-</a:t>
            </a: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</a:t>
            </a:r>
            <a:r>
              <a:rPr lang="en-US" sz="3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he.greeted.her.</a:t>
            </a: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r>
              <a:rPr lang="en-US" sz="3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aunt-</a:t>
            </a: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</a:t>
            </a:r>
            <a:b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‘The child greeted (his) aunt.’</a:t>
            </a:r>
          </a:p>
          <a:p>
            <a:pPr lvl="0" algn="ctr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E949C3C-1867-4BC6-AB9D-3C7BA9491BCC}"/>
              </a:ext>
            </a:extLst>
          </p:cNvPr>
          <p:cNvSpPr txBox="1">
            <a:spLocks/>
          </p:cNvSpPr>
          <p:nvPr/>
        </p:nvSpPr>
        <p:spPr>
          <a:xfrm>
            <a:off x="8456102" y="6376905"/>
            <a:ext cx="3187678" cy="442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Harris 1981</a:t>
            </a:r>
          </a:p>
        </p:txBody>
      </p:sp>
    </p:spTree>
    <p:extLst>
      <p:ext uri="{BB962C8B-B14F-4D97-AF65-F5344CB8AC3E}">
        <p14:creationId xmlns:p14="http://schemas.microsoft.com/office/powerpoint/2010/main" val="10570321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36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2B75F9-44CF-4B68-8A42-CE3F1EEF7C38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Canonical ergativity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785FE-C048-431C-A45F-BA7DB69C0F31}"/>
              </a:ext>
            </a:extLst>
          </p:cNvPr>
          <p:cNvSpPr txBox="1"/>
          <p:nvPr/>
        </p:nvSpPr>
        <p:spPr>
          <a:xfrm>
            <a:off x="1366920" y="2602169"/>
            <a:ext cx="358599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sow/plant</a:t>
            </a:r>
          </a:p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kiss</a:t>
            </a:r>
          </a:p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6436E-42C2-4751-8DE3-D7A92BB43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2954"/>
            <a:ext cx="3848100" cy="17850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4FB0B7-C782-4786-B5A3-0A232811EE25}"/>
              </a:ext>
            </a:extLst>
          </p:cNvPr>
          <p:cNvSpPr txBox="1"/>
          <p:nvPr/>
        </p:nvSpPr>
        <p:spPr>
          <a:xfrm>
            <a:off x="7247075" y="2462696"/>
            <a:ext cx="418437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begin to sing</a:t>
            </a:r>
          </a:p>
          <a:p>
            <a:pPr algn="ctr"/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played</a:t>
            </a:r>
          </a:p>
          <a:p>
            <a:pPr algn="ctr"/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yawned</a:t>
            </a:r>
          </a:p>
          <a:p>
            <a:pPr algn="ctr"/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thought about</a:t>
            </a:r>
          </a:p>
          <a:p>
            <a:pPr lvl="0"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D61AC51A-B4DF-4BF9-A812-5297A92D7440}"/>
              </a:ext>
            </a:extLst>
          </p:cNvPr>
          <p:cNvSpPr txBox="1">
            <a:spLocks/>
          </p:cNvSpPr>
          <p:nvPr/>
        </p:nvSpPr>
        <p:spPr>
          <a:xfrm>
            <a:off x="77858" y="1767132"/>
            <a:ext cx="1694381" cy="49529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Verdana" panose="020B0604030504040204" pitchFamily="34" charset="0"/>
              </a:rPr>
              <a:t>Image source: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37370494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37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2B75F9-44CF-4B68-8A42-CE3F1EEF7C38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Canonical ergativity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71D1BD7-64E1-4EF9-ACDF-7A64BF5B3EC8}"/>
              </a:ext>
            </a:extLst>
          </p:cNvPr>
          <p:cNvSpPr/>
          <p:nvPr/>
        </p:nvSpPr>
        <p:spPr>
          <a:xfrm>
            <a:off x="666749" y="1990725"/>
            <a:ext cx="4819652" cy="4454276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785FE-C048-431C-A45F-BA7DB69C0F31}"/>
              </a:ext>
            </a:extLst>
          </p:cNvPr>
          <p:cNvSpPr txBox="1"/>
          <p:nvPr/>
        </p:nvSpPr>
        <p:spPr>
          <a:xfrm>
            <a:off x="1366920" y="2602169"/>
            <a:ext cx="358599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Transitive (subject=A)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sow/plant</a:t>
            </a:r>
          </a:p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kiss</a:t>
            </a:r>
          </a:p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6436E-42C2-4751-8DE3-D7A92BB43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2954"/>
            <a:ext cx="3848100" cy="178507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B8C3090-62C1-484E-BDAD-3119ED63A696}"/>
              </a:ext>
            </a:extLst>
          </p:cNvPr>
          <p:cNvSpPr/>
          <p:nvPr/>
        </p:nvSpPr>
        <p:spPr>
          <a:xfrm>
            <a:off x="6819898" y="2000250"/>
            <a:ext cx="5038727" cy="4454276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4FB0B7-C782-4786-B5A3-0A232811EE25}"/>
              </a:ext>
            </a:extLst>
          </p:cNvPr>
          <p:cNvSpPr txBox="1"/>
          <p:nvPr/>
        </p:nvSpPr>
        <p:spPr>
          <a:xfrm>
            <a:off x="7247075" y="2462696"/>
            <a:ext cx="418437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Intransitive (subject=S)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begin to sing</a:t>
            </a:r>
          </a:p>
          <a:p>
            <a:pPr algn="ctr"/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played</a:t>
            </a:r>
          </a:p>
          <a:p>
            <a:pPr algn="ctr"/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yawned</a:t>
            </a:r>
          </a:p>
          <a:p>
            <a:pPr algn="ctr"/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thought about</a:t>
            </a:r>
          </a:p>
          <a:p>
            <a:pPr lvl="0"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F7BE6F5-365C-4BEA-8ED1-A9C955045E0E}"/>
              </a:ext>
            </a:extLst>
          </p:cNvPr>
          <p:cNvSpPr txBox="1">
            <a:spLocks/>
          </p:cNvSpPr>
          <p:nvPr/>
        </p:nvSpPr>
        <p:spPr>
          <a:xfrm>
            <a:off x="77858" y="1767132"/>
            <a:ext cx="1694381" cy="49529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Verdana" panose="020B0604030504040204" pitchFamily="34" charset="0"/>
              </a:rPr>
              <a:t>Image source: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37809194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38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2B75F9-44CF-4B68-8A42-CE3F1EEF7C38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Canonical ergativity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71D1BD7-64E1-4EF9-ACDF-7A64BF5B3EC8}"/>
              </a:ext>
            </a:extLst>
          </p:cNvPr>
          <p:cNvSpPr/>
          <p:nvPr/>
        </p:nvSpPr>
        <p:spPr>
          <a:xfrm>
            <a:off x="666749" y="1990725"/>
            <a:ext cx="4819652" cy="4454276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785FE-C048-431C-A45F-BA7DB69C0F31}"/>
              </a:ext>
            </a:extLst>
          </p:cNvPr>
          <p:cNvSpPr txBox="1"/>
          <p:nvPr/>
        </p:nvSpPr>
        <p:spPr>
          <a:xfrm>
            <a:off x="1366920" y="2602169"/>
            <a:ext cx="358599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Transitive (subject=A)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sow/plant</a:t>
            </a:r>
          </a:p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kiss</a:t>
            </a:r>
          </a:p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6436E-42C2-4751-8DE3-D7A92BB43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2954"/>
            <a:ext cx="3848100" cy="178507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B8C3090-62C1-484E-BDAD-3119ED63A696}"/>
              </a:ext>
            </a:extLst>
          </p:cNvPr>
          <p:cNvSpPr/>
          <p:nvPr/>
        </p:nvSpPr>
        <p:spPr>
          <a:xfrm>
            <a:off x="6819898" y="2000250"/>
            <a:ext cx="5038727" cy="4454276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4FB0B7-C782-4786-B5A3-0A232811EE25}"/>
              </a:ext>
            </a:extLst>
          </p:cNvPr>
          <p:cNvSpPr txBox="1"/>
          <p:nvPr/>
        </p:nvSpPr>
        <p:spPr>
          <a:xfrm>
            <a:off x="7247075" y="2462696"/>
            <a:ext cx="418437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Intransitive (subject=S)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begin to sing</a:t>
            </a:r>
          </a:p>
          <a:p>
            <a:pPr algn="ctr"/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played</a:t>
            </a:r>
          </a:p>
          <a:p>
            <a:pPr algn="ctr"/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yawned</a:t>
            </a:r>
          </a:p>
          <a:p>
            <a:pPr algn="ctr"/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thought about</a:t>
            </a:r>
          </a:p>
          <a:p>
            <a:pPr lvl="0"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7DCA43-90C5-4C26-A6B5-DAFA10BC207B}"/>
              </a:ext>
            </a:extLst>
          </p:cNvPr>
          <p:cNvSpPr/>
          <p:nvPr/>
        </p:nvSpPr>
        <p:spPr>
          <a:xfrm>
            <a:off x="1971040" y="2625844"/>
            <a:ext cx="9337041" cy="2578440"/>
          </a:xfrm>
          <a:prstGeom prst="ellipse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6F36A4-BC3A-4FB4-8844-7932CF3ACAC2}"/>
              </a:ext>
            </a:extLst>
          </p:cNvPr>
          <p:cNvSpPr txBox="1"/>
          <p:nvPr/>
        </p:nvSpPr>
        <p:spPr>
          <a:xfrm>
            <a:off x="4493412" y="1721929"/>
            <a:ext cx="35859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Georgian Ergative</a:t>
            </a:r>
            <a:b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(subject=Active)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C070EDB-A438-4AA2-BE73-53E07B2709A1}"/>
              </a:ext>
            </a:extLst>
          </p:cNvPr>
          <p:cNvSpPr txBox="1">
            <a:spLocks/>
          </p:cNvSpPr>
          <p:nvPr/>
        </p:nvSpPr>
        <p:spPr>
          <a:xfrm>
            <a:off x="77858" y="1767132"/>
            <a:ext cx="1694381" cy="49529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Verdana" panose="020B0604030504040204" pitchFamily="34" charset="0"/>
              </a:rPr>
              <a:t>Image source: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4262483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39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2B75F9-44CF-4B68-8A42-CE3F1EEF7C38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Canonical ergativity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71D1BD7-64E1-4EF9-ACDF-7A64BF5B3EC8}"/>
              </a:ext>
            </a:extLst>
          </p:cNvPr>
          <p:cNvSpPr/>
          <p:nvPr/>
        </p:nvSpPr>
        <p:spPr>
          <a:xfrm>
            <a:off x="666749" y="1990725"/>
            <a:ext cx="4819652" cy="4454276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785FE-C048-431C-A45F-BA7DB69C0F31}"/>
              </a:ext>
            </a:extLst>
          </p:cNvPr>
          <p:cNvSpPr txBox="1"/>
          <p:nvPr/>
        </p:nvSpPr>
        <p:spPr>
          <a:xfrm>
            <a:off x="1366920" y="2602169"/>
            <a:ext cx="358599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Transitive (subject=A)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sow/plant</a:t>
            </a:r>
          </a:p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kiss</a:t>
            </a:r>
          </a:p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6436E-42C2-4751-8DE3-D7A92BB43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2954"/>
            <a:ext cx="3848100" cy="178507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B8C3090-62C1-484E-BDAD-3119ED63A696}"/>
              </a:ext>
            </a:extLst>
          </p:cNvPr>
          <p:cNvSpPr/>
          <p:nvPr/>
        </p:nvSpPr>
        <p:spPr>
          <a:xfrm>
            <a:off x="6819898" y="2000250"/>
            <a:ext cx="5038727" cy="4454276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4FB0B7-C782-4786-B5A3-0A232811EE25}"/>
              </a:ext>
            </a:extLst>
          </p:cNvPr>
          <p:cNvSpPr txBox="1"/>
          <p:nvPr/>
        </p:nvSpPr>
        <p:spPr>
          <a:xfrm>
            <a:off x="7247075" y="2462696"/>
            <a:ext cx="418437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Intransitive (subject=S)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begin to sing</a:t>
            </a:r>
          </a:p>
          <a:p>
            <a:pPr algn="ctr"/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played</a:t>
            </a:r>
          </a:p>
          <a:p>
            <a:pPr algn="ctr"/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yawned</a:t>
            </a:r>
          </a:p>
          <a:p>
            <a:pPr algn="ctr"/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thought about</a:t>
            </a:r>
          </a:p>
          <a:p>
            <a:pPr lvl="0"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7DCA43-90C5-4C26-A6B5-DAFA10BC207B}"/>
              </a:ext>
            </a:extLst>
          </p:cNvPr>
          <p:cNvSpPr/>
          <p:nvPr/>
        </p:nvSpPr>
        <p:spPr>
          <a:xfrm>
            <a:off x="1971040" y="2625844"/>
            <a:ext cx="9337041" cy="2578440"/>
          </a:xfrm>
          <a:prstGeom prst="ellipse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6F36A4-BC3A-4FB4-8844-7932CF3ACAC2}"/>
              </a:ext>
            </a:extLst>
          </p:cNvPr>
          <p:cNvSpPr txBox="1"/>
          <p:nvPr/>
        </p:nvSpPr>
        <p:spPr>
          <a:xfrm>
            <a:off x="4493412" y="1721929"/>
            <a:ext cx="35859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Georgian Ergative</a:t>
            </a:r>
            <a:b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(subject=Active)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0A76B5E-59D0-4A55-BC26-5D8CDEDEB7E8}"/>
              </a:ext>
            </a:extLst>
          </p:cNvPr>
          <p:cNvSpPr/>
          <p:nvPr/>
        </p:nvSpPr>
        <p:spPr>
          <a:xfrm rot="200057">
            <a:off x="1793475" y="5333060"/>
            <a:ext cx="9337041" cy="1081600"/>
          </a:xfrm>
          <a:prstGeom prst="ellipse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D3ABBD-A616-4BCC-AD25-5B9C3D7C0638}"/>
              </a:ext>
            </a:extLst>
          </p:cNvPr>
          <p:cNvSpPr txBox="1"/>
          <p:nvPr/>
        </p:nvSpPr>
        <p:spPr>
          <a:xfrm rot="415124">
            <a:off x="3748577" y="5503332"/>
            <a:ext cx="54268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Georgian Nominative/Absolutive</a:t>
            </a:r>
            <a:b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(subject=Stative)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6C020FF-548E-4D69-B9C9-F00C71C5624E}"/>
              </a:ext>
            </a:extLst>
          </p:cNvPr>
          <p:cNvSpPr txBox="1">
            <a:spLocks/>
          </p:cNvSpPr>
          <p:nvPr/>
        </p:nvSpPr>
        <p:spPr>
          <a:xfrm>
            <a:off x="77858" y="1767132"/>
            <a:ext cx="1694381" cy="49529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Verdana" panose="020B0604030504040204" pitchFamily="34" charset="0"/>
              </a:rPr>
              <a:t>Image source: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797124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E7DCD6-7F21-4501-B298-09FEFC64655C}"/>
              </a:ext>
            </a:extLst>
          </p:cNvPr>
          <p:cNvSpPr txBox="1"/>
          <p:nvPr/>
        </p:nvSpPr>
        <p:spPr>
          <a:xfrm>
            <a:off x="9107931" y="1226257"/>
            <a:ext cx="6036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8ED078A-FAEA-4FB6-BABF-604AA2D9B3EE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Case and agreement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2D232B-7FB8-4A79-B912-9BC111A68FB5}"/>
              </a:ext>
            </a:extLst>
          </p:cNvPr>
          <p:cNvSpPr txBox="1"/>
          <p:nvPr/>
        </p:nvSpPr>
        <p:spPr>
          <a:xfrm>
            <a:off x="290497" y="686628"/>
            <a:ext cx="11669274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+mj-lt"/>
              </a:rPr>
              <a:t>“What's the difference between case and agreement?”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Sharon			write-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to	me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Sharon.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write-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3SG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to	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1SG.ACC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marks arguments.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Agreement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marks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verbs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176393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40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2B75F9-44CF-4B68-8A42-CE3F1EEF7C38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GEORGIAN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127AC3-D337-4CEE-8403-8A594D7FC39B}"/>
              </a:ext>
            </a:extLst>
          </p:cNvPr>
          <p:cNvSpPr txBox="1"/>
          <p:nvPr/>
        </p:nvSpPr>
        <p:spPr>
          <a:xfrm>
            <a:off x="348343" y="690121"/>
            <a:ext cx="573370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ka-GE" sz="3200" dirty="0"/>
              <a:t>ვანომ ითამაშა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vano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itamaʃa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Vano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he.played.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II.3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Vano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played.’</a:t>
            </a:r>
          </a:p>
          <a:p>
            <a:pPr algn="ctr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ka-GE" sz="3200" dirty="0"/>
              <a:t>ვანო თამაშობს</a:t>
            </a:r>
            <a:br>
              <a:rPr lang="en-US" sz="3200" dirty="0"/>
            </a:b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vano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tamaʃobs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Vano.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he.plays.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II.3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Vano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plays.’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9F25BF-500C-459F-A4F7-4356154DEDE0}"/>
              </a:ext>
            </a:extLst>
          </p:cNvPr>
          <p:cNvSpPr txBox="1"/>
          <p:nvPr/>
        </p:nvSpPr>
        <p:spPr>
          <a:xfrm>
            <a:off x="6001230" y="762175"/>
            <a:ext cx="610688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ka-GE" sz="3200" dirty="0"/>
              <a:t>დედამ აკოცა შვილს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deda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ak’otsa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ʃvil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mother</a:t>
            </a: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ERG</a:t>
            </a: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she.kissed.him.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II.1</a:t>
            </a: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child-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‘The mother kissed her child.’</a:t>
            </a:r>
          </a:p>
          <a:p>
            <a:pPr algn="ctr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ka-GE" sz="3200" dirty="0"/>
              <a:t>დედა კოცნის შვილს</a:t>
            </a:r>
            <a:endParaRPr lang="en-US" sz="3200" dirty="0"/>
          </a:p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deda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k’otsnis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ʃvil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mother</a:t>
            </a:r>
            <a:r>
              <a:rPr lang="en-US" sz="28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</a:t>
            </a: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she.kisses.him.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II.1</a:t>
            </a: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child-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‘The mother kisses her child.’</a:t>
            </a:r>
          </a:p>
          <a:p>
            <a:pPr algn="ctr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447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41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2B75F9-44CF-4B68-8A42-CE3F1EEF7C38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GEORGIAN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127AC3-D337-4CEE-8403-8A594D7FC39B}"/>
              </a:ext>
            </a:extLst>
          </p:cNvPr>
          <p:cNvSpPr txBox="1"/>
          <p:nvPr/>
        </p:nvSpPr>
        <p:spPr>
          <a:xfrm>
            <a:off x="348343" y="690121"/>
            <a:ext cx="573370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ka-GE" sz="3200" dirty="0"/>
              <a:t>ვანო</a:t>
            </a:r>
            <a:r>
              <a:rPr lang="ka-GE" sz="3200" b="1" dirty="0"/>
              <a:t>მ</a:t>
            </a:r>
            <a:r>
              <a:rPr lang="ka-GE" sz="3200" dirty="0"/>
              <a:t> ითამაშა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vano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itamaʃa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Vano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he.played.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II.3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Vano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played.’</a:t>
            </a:r>
          </a:p>
          <a:p>
            <a:pPr algn="ctr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ka-GE" sz="3200" dirty="0"/>
              <a:t>ვანო თამაშობს</a:t>
            </a:r>
            <a:br>
              <a:rPr lang="en-US" sz="3200" dirty="0"/>
            </a:b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vano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tamaʃobs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Vano.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NOM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he.plays.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II.3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Vano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plays.’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9F25BF-500C-459F-A4F7-4356154DEDE0}"/>
              </a:ext>
            </a:extLst>
          </p:cNvPr>
          <p:cNvSpPr txBox="1"/>
          <p:nvPr/>
        </p:nvSpPr>
        <p:spPr>
          <a:xfrm>
            <a:off x="6001230" y="762175"/>
            <a:ext cx="610688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ka-GE" sz="3200" dirty="0"/>
              <a:t>დედა</a:t>
            </a:r>
            <a:r>
              <a:rPr lang="ka-GE" sz="3200" b="1" dirty="0"/>
              <a:t>მ</a:t>
            </a:r>
            <a:r>
              <a:rPr lang="ka-GE" sz="3200" dirty="0"/>
              <a:t> აკოცა შვილს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deda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ak’otsa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ʃvil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mother</a:t>
            </a: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ERG</a:t>
            </a: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she.kissed.him.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II.1</a:t>
            </a: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child-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‘The mother kissed her child.’</a:t>
            </a:r>
          </a:p>
          <a:p>
            <a:pPr algn="ctr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ka-GE" sz="3200" dirty="0"/>
              <a:t>დედა კოცნის შვილს</a:t>
            </a:r>
            <a:endParaRPr lang="en-US" sz="3200" dirty="0"/>
          </a:p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deda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k’otsnis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ʃvil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mother</a:t>
            </a:r>
            <a:r>
              <a:rPr lang="en-US" sz="28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</a:t>
            </a: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she.kisses.him.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II.1</a:t>
            </a: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child-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‘The mother kisses her child.’</a:t>
            </a:r>
          </a:p>
          <a:p>
            <a:pPr algn="ctr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7308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42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2B75F9-44CF-4B68-8A42-CE3F1EEF7C38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Canonical ergativity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71D1BD7-64E1-4EF9-ACDF-7A64BF5B3EC8}"/>
              </a:ext>
            </a:extLst>
          </p:cNvPr>
          <p:cNvSpPr/>
          <p:nvPr/>
        </p:nvSpPr>
        <p:spPr>
          <a:xfrm>
            <a:off x="666749" y="1990725"/>
            <a:ext cx="4819652" cy="4454276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785FE-C048-431C-A45F-BA7DB69C0F31}"/>
              </a:ext>
            </a:extLst>
          </p:cNvPr>
          <p:cNvSpPr txBox="1"/>
          <p:nvPr/>
        </p:nvSpPr>
        <p:spPr>
          <a:xfrm>
            <a:off x="1366920" y="2602169"/>
            <a:ext cx="358599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Transitive (subject=A)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sow/plant</a:t>
            </a:r>
          </a:p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kiss</a:t>
            </a:r>
          </a:p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6436E-42C2-4751-8DE3-D7A92BB43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2954"/>
            <a:ext cx="3848100" cy="178507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B8C3090-62C1-484E-BDAD-3119ED63A696}"/>
              </a:ext>
            </a:extLst>
          </p:cNvPr>
          <p:cNvSpPr/>
          <p:nvPr/>
        </p:nvSpPr>
        <p:spPr>
          <a:xfrm>
            <a:off x="6819898" y="2000250"/>
            <a:ext cx="5038727" cy="4454276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4FB0B7-C782-4786-B5A3-0A232811EE25}"/>
              </a:ext>
            </a:extLst>
          </p:cNvPr>
          <p:cNvSpPr txBox="1"/>
          <p:nvPr/>
        </p:nvSpPr>
        <p:spPr>
          <a:xfrm>
            <a:off x="7247075" y="2462696"/>
            <a:ext cx="418437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Intransitive (subject=S)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begin to sing</a:t>
            </a:r>
          </a:p>
          <a:p>
            <a:pPr algn="ctr"/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played</a:t>
            </a:r>
          </a:p>
          <a:p>
            <a:pPr algn="ctr"/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yawned</a:t>
            </a:r>
          </a:p>
          <a:p>
            <a:pPr algn="ctr"/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thought about</a:t>
            </a:r>
          </a:p>
          <a:p>
            <a:pPr lvl="0"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7DCA43-90C5-4C26-A6B5-DAFA10BC207B}"/>
              </a:ext>
            </a:extLst>
          </p:cNvPr>
          <p:cNvSpPr/>
          <p:nvPr/>
        </p:nvSpPr>
        <p:spPr>
          <a:xfrm>
            <a:off x="1971040" y="2625844"/>
            <a:ext cx="9337041" cy="2578440"/>
          </a:xfrm>
          <a:prstGeom prst="ellipse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0A76B5E-59D0-4A55-BC26-5D8CDEDEB7E8}"/>
              </a:ext>
            </a:extLst>
          </p:cNvPr>
          <p:cNvSpPr/>
          <p:nvPr/>
        </p:nvSpPr>
        <p:spPr>
          <a:xfrm rot="200057">
            <a:off x="1793475" y="5333060"/>
            <a:ext cx="9337041" cy="1081600"/>
          </a:xfrm>
          <a:prstGeom prst="ellipse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D3ABBD-A616-4BCC-AD25-5B9C3D7C0638}"/>
              </a:ext>
            </a:extLst>
          </p:cNvPr>
          <p:cNvSpPr txBox="1"/>
          <p:nvPr/>
        </p:nvSpPr>
        <p:spPr>
          <a:xfrm rot="415124">
            <a:off x="3748577" y="5503332"/>
            <a:ext cx="54268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Georgian Nominative/Absolutive</a:t>
            </a:r>
            <a:b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(subject=Stative)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6C020FF-548E-4D69-B9C9-F00C71C5624E}"/>
              </a:ext>
            </a:extLst>
          </p:cNvPr>
          <p:cNvSpPr txBox="1">
            <a:spLocks/>
          </p:cNvSpPr>
          <p:nvPr/>
        </p:nvSpPr>
        <p:spPr>
          <a:xfrm>
            <a:off x="77858" y="1767132"/>
            <a:ext cx="1694381" cy="49529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Verdana" panose="020B0604030504040204" pitchFamily="34" charset="0"/>
              </a:rPr>
              <a:t>Image source: Wikimedia commons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0B1A1B1-C448-4644-91A1-48B911C8143E}"/>
              </a:ext>
            </a:extLst>
          </p:cNvPr>
          <p:cNvSpPr/>
          <p:nvPr/>
        </p:nvSpPr>
        <p:spPr>
          <a:xfrm>
            <a:off x="2109355" y="2731874"/>
            <a:ext cx="8663675" cy="2415810"/>
          </a:xfrm>
          <a:prstGeom prst="ellipse">
            <a:avLst/>
          </a:prstGeom>
          <a:noFill/>
          <a:ln w="50800">
            <a:solidFill>
              <a:srgbClr val="FC6A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7A85B7-D53E-4F81-8B35-79DA11B9817B}"/>
              </a:ext>
            </a:extLst>
          </p:cNvPr>
          <p:cNvSpPr txBox="1"/>
          <p:nvPr/>
        </p:nvSpPr>
        <p:spPr>
          <a:xfrm>
            <a:off x="4393577" y="3158736"/>
            <a:ext cx="35859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Georgian Ergative</a:t>
            </a:r>
            <a:b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(subject=Active;</a:t>
            </a:r>
            <a:b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aspect=perfective)</a:t>
            </a:r>
          </a:p>
        </p:txBody>
      </p:sp>
    </p:spTree>
    <p:extLst>
      <p:ext uri="{BB962C8B-B14F-4D97-AF65-F5344CB8AC3E}">
        <p14:creationId xmlns:p14="http://schemas.microsoft.com/office/powerpoint/2010/main" val="478200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43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2B75F9-44CF-4B68-8A42-CE3F1EEF7C38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Split-ergativity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FEDD36-86C8-4051-9BDA-282A925D8758}"/>
              </a:ext>
            </a:extLst>
          </p:cNvPr>
          <p:cNvSpPr txBox="1"/>
          <p:nvPr/>
        </p:nvSpPr>
        <p:spPr>
          <a:xfrm>
            <a:off x="290497" y="686628"/>
            <a:ext cx="116692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Ergativity is one way of aligning morphology and syntax in the encoding of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did what to 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some languages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they mark ergativity along other linguistic features. Georgian splits ergative marking along the following two features: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85950" lvl="3" indent="-51435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Putting an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ergative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case marker on 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subject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an active verb (like sow, kiss, begin to sing, play, yawn), but not on the 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subject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an inactive/stative verb (greet, think about). Sometimes this kind of split is referred to as ‘Active-Inactive alignment.’</a:t>
            </a:r>
          </a:p>
        </p:txBody>
      </p:sp>
    </p:spTree>
    <p:extLst>
      <p:ext uri="{BB962C8B-B14F-4D97-AF65-F5344CB8AC3E}">
        <p14:creationId xmlns:p14="http://schemas.microsoft.com/office/powerpoint/2010/main" val="10056892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44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2B75F9-44CF-4B68-8A42-CE3F1EEF7C38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Split-ergativity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FEDD36-86C8-4051-9BDA-282A925D8758}"/>
              </a:ext>
            </a:extLst>
          </p:cNvPr>
          <p:cNvSpPr txBox="1"/>
          <p:nvPr/>
        </p:nvSpPr>
        <p:spPr>
          <a:xfrm>
            <a:off x="290497" y="686628"/>
            <a:ext cx="1166927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Ergativity is one way of aligning morphology and syntax in the encoding of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did what to 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some languages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they mark ergativity along other linguistic features. Georgian splits ergative marking along the following two features: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85950" lvl="3" indent="-51435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Putting an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ergative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case marker on 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subject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an active verb (like sow, kiss, begin to sing, play, yawn), but not on the 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subject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an inactive/stative verb (greet, think about). Sometimes this kind of split is referred to as ‘Active-Inactive alignment.’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85950" lvl="3" indent="-51435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Putting an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ergative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marker on 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subject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an active verb in 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perfective aspect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not in the 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imperfective aspect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Font typeface="Times New Roman" panose="02020603050405020304" pitchFamily="18" charset="0"/>
              <a:buChar char="→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split-ergative/active-inactive languages, like Basque, mark ergativity in all aspects except the progressive, in which subjects must be marked by the nominative case.</a:t>
            </a:r>
          </a:p>
        </p:txBody>
      </p:sp>
    </p:spTree>
    <p:extLst>
      <p:ext uri="{BB962C8B-B14F-4D97-AF65-F5344CB8AC3E}">
        <p14:creationId xmlns:p14="http://schemas.microsoft.com/office/powerpoint/2010/main" val="18968976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45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2B75F9-44CF-4B68-8A42-CE3F1EEF7C38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Morphosyntactic alignment patterns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459370-E8FA-4E65-8D17-F264BA50F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762175"/>
            <a:ext cx="12192000" cy="56461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905DDE-5D5C-4374-8751-9B0BA47C5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79429"/>
            <a:ext cx="4872038" cy="14164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8FEDD36-86C8-4051-9BDA-282A925D8758}"/>
              </a:ext>
            </a:extLst>
          </p:cNvPr>
          <p:cNvSpPr txBox="1"/>
          <p:nvPr/>
        </p:nvSpPr>
        <p:spPr>
          <a:xfrm>
            <a:off x="8322469" y="5479429"/>
            <a:ext cx="2792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the WALS database chapter on morphosyntactic alignment patterns.</a:t>
            </a:r>
          </a:p>
        </p:txBody>
      </p:sp>
    </p:spTree>
    <p:extLst>
      <p:ext uri="{BB962C8B-B14F-4D97-AF65-F5344CB8AC3E}">
        <p14:creationId xmlns:p14="http://schemas.microsoft.com/office/powerpoint/2010/main" val="3613745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46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2B75F9-44CF-4B68-8A42-CE3F1EEF7C38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ADYGHE (West Caucasian)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BB3AAB-D50E-49C4-A7AF-E4FFDFB0788F}"/>
              </a:ext>
            </a:extLst>
          </p:cNvPr>
          <p:cNvSpPr txBox="1"/>
          <p:nvPr/>
        </p:nvSpPr>
        <p:spPr>
          <a:xfrm>
            <a:off x="290497" y="686628"/>
            <a:ext cx="11941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Adyghe is an ergative-absolutive language. It marks the plural with the suffix -</a:t>
            </a:r>
            <a:r>
              <a:rPr lang="el-GR" sz="2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χ</a:t>
            </a:r>
            <a:r>
              <a:rPr lang="en-US" sz="2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except when the noun marked by the ergative -</a:t>
            </a:r>
            <a:r>
              <a:rPr lang="en-US" sz="2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then it has a more specific suffix: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7DF12B-42D0-4B19-8938-96C968C9B70F}"/>
              </a:ext>
            </a:extLst>
          </p:cNvPr>
          <p:cNvSpPr txBox="1"/>
          <p:nvPr/>
        </p:nvSpPr>
        <p:spPr>
          <a:xfrm>
            <a:off x="1854751" y="1696292"/>
            <a:ext cx="38773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bostej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l-G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χ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e-r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dress-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‘dresses’ (absolutive)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27FCFD-1340-44AE-A0E3-674C62CA6901}"/>
              </a:ext>
            </a:extLst>
          </p:cNvPr>
          <p:cNvSpPr txBox="1"/>
          <p:nvPr/>
        </p:nvSpPr>
        <p:spPr>
          <a:xfrm>
            <a:off x="1854751" y="3862245"/>
            <a:ext cx="387731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hat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ʃ’e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-m-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guest-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ERG.PL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‘guests’ (ergative)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DD8CF04-9281-4744-B971-5BDACA1E1296}"/>
              </a:ext>
            </a:extLst>
          </p:cNvPr>
          <p:cNvSpPr txBox="1">
            <a:spLocks/>
          </p:cNvSpPr>
          <p:nvPr/>
        </p:nvSpPr>
        <p:spPr>
          <a:xfrm>
            <a:off x="7342909" y="6151954"/>
            <a:ext cx="4300871" cy="667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Kumakhov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al. 1996: 4;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Harris 2017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54AAA3-DE70-46EB-879A-F2E2E6BE2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782" y="1831115"/>
            <a:ext cx="5371873" cy="429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997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47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2B75F9-44CF-4B68-8A42-CE3F1EEF7C38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ADYGHE (West Caucasian)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BB3AAB-D50E-49C4-A7AF-E4FFDFB0788F}"/>
              </a:ext>
            </a:extLst>
          </p:cNvPr>
          <p:cNvSpPr txBox="1"/>
          <p:nvPr/>
        </p:nvSpPr>
        <p:spPr>
          <a:xfrm>
            <a:off x="290497" y="686628"/>
            <a:ext cx="11941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Unlike perhaps most nouns, pronouns in Adyghe may bring two ergative suffixes to the party: -</a:t>
            </a:r>
            <a:r>
              <a:rPr lang="en-US" sz="2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-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ʃ’</a:t>
            </a:r>
            <a:endParaRPr lang="en-US" sz="27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7DF12B-42D0-4B19-8938-96C968C9B70F}"/>
              </a:ext>
            </a:extLst>
          </p:cNvPr>
          <p:cNvSpPr txBox="1"/>
          <p:nvPr/>
        </p:nvSpPr>
        <p:spPr>
          <a:xfrm>
            <a:off x="1859946" y="1520820"/>
            <a:ext cx="38773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a-</a:t>
            </a:r>
            <a:r>
              <a:rPr lang="el-G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χ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he-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ERG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‘they’ (ergative)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27FCFD-1340-44AE-A0E3-674C62CA6901}"/>
              </a:ext>
            </a:extLst>
          </p:cNvPr>
          <p:cNvSpPr txBox="1"/>
          <p:nvPr/>
        </p:nvSpPr>
        <p:spPr>
          <a:xfrm>
            <a:off x="6199009" y="1512192"/>
            <a:ext cx="387731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a-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ʃ’-m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he-</a:t>
            </a:r>
            <a: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ERG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ERG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ERG.PL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‘they’ (ergative)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1693C24A-A4ED-46EA-93B3-25805D9EF287}"/>
              </a:ext>
            </a:extLst>
          </p:cNvPr>
          <p:cNvSpPr txBox="1">
            <a:spLocks/>
          </p:cNvSpPr>
          <p:nvPr/>
        </p:nvSpPr>
        <p:spPr>
          <a:xfrm>
            <a:off x="7342909" y="6151954"/>
            <a:ext cx="4300871" cy="667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Kumakhov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al. 1996: 2-3;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Harris 2017</a:t>
            </a:r>
          </a:p>
        </p:txBody>
      </p:sp>
    </p:spTree>
    <p:extLst>
      <p:ext uri="{BB962C8B-B14F-4D97-AF65-F5344CB8AC3E}">
        <p14:creationId xmlns:p14="http://schemas.microsoft.com/office/powerpoint/2010/main" val="10664730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48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2B75F9-44CF-4B68-8A42-CE3F1EEF7C38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ADYGHE (West Caucasian)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BB3AAB-D50E-49C4-A7AF-E4FFDFB0788F}"/>
              </a:ext>
            </a:extLst>
          </p:cNvPr>
          <p:cNvSpPr txBox="1"/>
          <p:nvPr/>
        </p:nvSpPr>
        <p:spPr>
          <a:xfrm>
            <a:off x="290497" y="686628"/>
            <a:ext cx="11941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Unlike perhaps most nouns, pronouns in Adyghe may bring two ergative suffixes to the party: -</a:t>
            </a:r>
            <a:r>
              <a:rPr lang="en-US" sz="2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-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ʃ’</a:t>
            </a:r>
            <a:endParaRPr lang="en-US" sz="27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7DF12B-42D0-4B19-8938-96C968C9B70F}"/>
              </a:ext>
            </a:extLst>
          </p:cNvPr>
          <p:cNvSpPr txBox="1"/>
          <p:nvPr/>
        </p:nvSpPr>
        <p:spPr>
          <a:xfrm>
            <a:off x="1859946" y="1520820"/>
            <a:ext cx="38773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a-</a:t>
            </a:r>
            <a:r>
              <a:rPr lang="el-G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χ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he-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ERG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‘they’ (ergative)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27FCFD-1340-44AE-A0E3-674C62CA6901}"/>
              </a:ext>
            </a:extLst>
          </p:cNvPr>
          <p:cNvSpPr txBox="1"/>
          <p:nvPr/>
        </p:nvSpPr>
        <p:spPr>
          <a:xfrm>
            <a:off x="6199009" y="1512192"/>
            <a:ext cx="387731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a-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ʃ’-m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he-</a:t>
            </a:r>
            <a: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ERG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ERG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ERG.PL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‘they’ (ergative)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E3C916-6320-420A-AEA7-45D49F5BA817}"/>
              </a:ext>
            </a:extLst>
          </p:cNvPr>
          <p:cNvSpPr txBox="1"/>
          <p:nvPr/>
        </p:nvSpPr>
        <p:spPr>
          <a:xfrm>
            <a:off x="294854" y="3009256"/>
            <a:ext cx="1085211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the only good parties are the ones where you both bring your friends:</a:t>
            </a:r>
            <a:endParaRPr lang="en-US" sz="27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9D3746-D234-4E20-9918-7257B7419D09}"/>
              </a:ext>
            </a:extLst>
          </p:cNvPr>
          <p:cNvSpPr txBox="1"/>
          <p:nvPr/>
        </p:nvSpPr>
        <p:spPr>
          <a:xfrm>
            <a:off x="1857705" y="3454954"/>
            <a:ext cx="41375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a-</a:t>
            </a:r>
            <a:r>
              <a:rPr lang="el-G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χ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e-m-e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he-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ERG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ERG.PL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‘they’ (ergative)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3BD2E6-6D19-499E-9896-87B676825ABA}"/>
              </a:ext>
            </a:extLst>
          </p:cNvPr>
          <p:cNvSpPr txBox="1"/>
          <p:nvPr/>
        </p:nvSpPr>
        <p:spPr>
          <a:xfrm>
            <a:off x="6196768" y="3446326"/>
            <a:ext cx="44479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a-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ʃ’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l-G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χ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e-m-e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r>
              <a:rPr lang="en-US" sz="3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ERG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ERG.PL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‘they’ (ergative)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09F242-BCEB-4F04-A59E-ED4779F37B85}"/>
              </a:ext>
            </a:extLst>
          </p:cNvPr>
          <p:cNvSpPr txBox="1"/>
          <p:nvPr/>
        </p:nvSpPr>
        <p:spPr>
          <a:xfrm>
            <a:off x="1864634" y="4944319"/>
            <a:ext cx="38773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a-r-</a:t>
            </a:r>
            <a:r>
              <a:rPr lang="el-G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χ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e-m-e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r>
              <a:rPr lang="en-US" sz="3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ERG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ERG.PL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‘they’ (ergative)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1693C24A-A4ED-46EA-93B3-25805D9EF287}"/>
              </a:ext>
            </a:extLst>
          </p:cNvPr>
          <p:cNvSpPr txBox="1">
            <a:spLocks/>
          </p:cNvSpPr>
          <p:nvPr/>
        </p:nvSpPr>
        <p:spPr>
          <a:xfrm>
            <a:off x="7342909" y="6151954"/>
            <a:ext cx="4300871" cy="667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Kumakhov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al. 1996: 4;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Harris 2017</a:t>
            </a:r>
          </a:p>
        </p:txBody>
      </p:sp>
    </p:spTree>
    <p:extLst>
      <p:ext uri="{BB962C8B-B14F-4D97-AF65-F5344CB8AC3E}">
        <p14:creationId xmlns:p14="http://schemas.microsoft.com/office/powerpoint/2010/main" val="38611945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49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6E54255-6244-449A-B236-73044CE45A18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Humboldt’s Universal (von Humboldt 1836/1839)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EF27CD-7E7C-42F1-B1B8-EF883342D147}"/>
              </a:ext>
            </a:extLst>
          </p:cNvPr>
          <p:cNvSpPr txBox="1"/>
          <p:nvPr/>
        </p:nvSpPr>
        <p:spPr>
          <a:xfrm>
            <a:off x="454803" y="1221194"/>
            <a:ext cx="711439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Suppletion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undesirable.</a:t>
            </a:r>
          </a:p>
          <a:p>
            <a:pPr marL="457200" indent="-457200">
              <a:buFont typeface="+mj-lt"/>
              <a:buAutoNum type="arabicPeriod"/>
            </a:pP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Uniformity of linguistic symbolization is desirable: 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Both roots and grammatical markers 	should be 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unique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constant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21DB6A13-C0C7-476D-9F26-DB3F119A446C}"/>
              </a:ext>
            </a:extLst>
          </p:cNvPr>
          <p:cNvSpPr txBox="1">
            <a:spLocks/>
          </p:cNvSpPr>
          <p:nvPr/>
        </p:nvSpPr>
        <p:spPr>
          <a:xfrm>
            <a:off x="7971780" y="5141511"/>
            <a:ext cx="3925956" cy="495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Verdana" panose="020B0604030504040204" pitchFamily="34" charset="0"/>
              </a:rPr>
              <a:t>Image source: Wikimedia commons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82E4755-A9A7-4F15-B0C0-025271CD57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760" y="1221194"/>
            <a:ext cx="2957055" cy="3799830"/>
          </a:xfrm>
          <a:prstGeom prst="rect">
            <a:avLst/>
          </a:prstGeom>
        </p:spPr>
      </p:pic>
      <p:sp>
        <p:nvSpPr>
          <p:cNvPr id="18" name="Subtitle 2">
            <a:extLst>
              <a:ext uri="{FF2B5EF4-FFF2-40B4-BE49-F238E27FC236}">
                <a16:creationId xmlns:a16="http://schemas.microsoft.com/office/drawing/2014/main" id="{71CE1A45-8FF5-478C-9420-57900C7B0486}"/>
              </a:ext>
            </a:extLst>
          </p:cNvPr>
          <p:cNvSpPr txBox="1">
            <a:spLocks/>
          </p:cNvSpPr>
          <p:nvPr/>
        </p:nvSpPr>
        <p:spPr>
          <a:xfrm>
            <a:off x="7965430" y="5687611"/>
            <a:ext cx="3925956" cy="4952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3B420114-1777-43D6-8ACA-0DFE6F8587B9}"/>
              </a:ext>
            </a:extLst>
          </p:cNvPr>
          <p:cNvSpPr txBox="1">
            <a:spLocks/>
          </p:cNvSpPr>
          <p:nvPr/>
        </p:nvSpPr>
        <p:spPr>
          <a:xfrm>
            <a:off x="6346180" y="6019863"/>
            <a:ext cx="5077470" cy="4952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Verdana" panose="020B0604030504040204" pitchFamily="34" charset="0"/>
              </a:rPr>
              <a:t>See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Verdana" panose="020B0604030504040204" pitchFamily="34" charset="0"/>
              </a:rPr>
              <a:t>Vennemann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Verdana" panose="020B0604030504040204" pitchFamily="34" charset="0"/>
              </a:rPr>
              <a:t> 1972: 184 for more information.</a:t>
            </a:r>
          </a:p>
        </p:txBody>
      </p:sp>
    </p:spTree>
    <p:extLst>
      <p:ext uri="{BB962C8B-B14F-4D97-AF65-F5344CB8AC3E}">
        <p14:creationId xmlns:p14="http://schemas.microsoft.com/office/powerpoint/2010/main" val="3651068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E7DCD6-7F21-4501-B298-09FEFC64655C}"/>
              </a:ext>
            </a:extLst>
          </p:cNvPr>
          <p:cNvSpPr txBox="1"/>
          <p:nvPr/>
        </p:nvSpPr>
        <p:spPr>
          <a:xfrm>
            <a:off x="9107931" y="1226257"/>
            <a:ext cx="6036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8ED078A-FAEA-4FB6-BABF-604AA2D9B3EE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Case and agreement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2D232B-7FB8-4A79-B912-9BC111A68FB5}"/>
              </a:ext>
            </a:extLst>
          </p:cNvPr>
          <p:cNvSpPr txBox="1"/>
          <p:nvPr/>
        </p:nvSpPr>
        <p:spPr>
          <a:xfrm>
            <a:off x="290497" y="686628"/>
            <a:ext cx="11669274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+mj-lt"/>
              </a:rPr>
              <a:t>“What's the difference between case and agreement?”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Sharon			write-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to	me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Sharon.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write-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3SG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to	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1SG.ACC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marks arguments.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Agreement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marks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verbs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…usually…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041341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50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2B75F9-44CF-4B68-8A42-CE3F1EEF7C38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ADYGHE (West Caucasian)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BB3AAB-D50E-49C4-A7AF-E4FFDFB0788F}"/>
              </a:ext>
            </a:extLst>
          </p:cNvPr>
          <p:cNvSpPr txBox="1"/>
          <p:nvPr/>
        </p:nvSpPr>
        <p:spPr>
          <a:xfrm>
            <a:off x="290497" y="686628"/>
            <a:ext cx="119417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one really ever have too much ergativity?</a:t>
            </a:r>
          </a:p>
        </p:txBody>
      </p:sp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E8C88ACF-B23C-478A-86E6-C483E9217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780" y="1343282"/>
            <a:ext cx="8472485" cy="47657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9D9EB0-88D0-40B7-A24F-9FC84D40957D}"/>
              </a:ext>
            </a:extLst>
          </p:cNvPr>
          <p:cNvSpPr txBox="1"/>
          <p:nvPr/>
        </p:nvSpPr>
        <p:spPr>
          <a:xfrm>
            <a:off x="1925780" y="5601224"/>
            <a:ext cx="617358" cy="507831"/>
          </a:xfrm>
          <a:prstGeom prst="rect">
            <a:avLst/>
          </a:prstGeom>
          <a:solidFill>
            <a:srgbClr val="D1D1D1"/>
          </a:solidFill>
        </p:spPr>
        <p:txBody>
          <a:bodyPr wrap="square" rtlCol="0">
            <a:spAutoFit/>
          </a:bodyPr>
          <a:lstStyle/>
          <a:p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E7524E-B6BF-4680-8A24-143F9714DAD7}"/>
              </a:ext>
            </a:extLst>
          </p:cNvPr>
          <p:cNvSpPr txBox="1"/>
          <p:nvPr/>
        </p:nvSpPr>
        <p:spPr>
          <a:xfrm rot="20562945">
            <a:off x="1846879" y="3152001"/>
            <a:ext cx="12913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l-GR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χ</a:t>
            </a:r>
            <a:r>
              <a:rPr lang="en-US" sz="3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eme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FA255-2224-4A7C-A3E2-AF4D30A467F2}"/>
              </a:ext>
            </a:extLst>
          </p:cNvPr>
          <p:cNvSpPr txBox="1"/>
          <p:nvPr/>
        </p:nvSpPr>
        <p:spPr>
          <a:xfrm>
            <a:off x="3323376" y="3608324"/>
            <a:ext cx="15715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ʃ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l-GR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χ</a:t>
            </a:r>
            <a:r>
              <a:rPr lang="en-US" sz="3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eme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90BA69-C88C-486C-90E2-E89A1FEE8039}"/>
              </a:ext>
            </a:extLst>
          </p:cNvPr>
          <p:cNvSpPr txBox="1"/>
          <p:nvPr/>
        </p:nvSpPr>
        <p:spPr>
          <a:xfrm>
            <a:off x="5706099" y="3335527"/>
            <a:ext cx="11316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l-GR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χ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3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B5C3BD-5473-4DB6-AE8B-2B9B6FBFDFDF}"/>
              </a:ext>
            </a:extLst>
          </p:cNvPr>
          <p:cNvSpPr txBox="1"/>
          <p:nvPr/>
        </p:nvSpPr>
        <p:spPr>
          <a:xfrm>
            <a:off x="2065158" y="4162322"/>
            <a:ext cx="13975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</a:t>
            </a:r>
            <a:r>
              <a:rPr lang="el-GR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χ</a:t>
            </a:r>
            <a:r>
              <a:rPr lang="en-US" sz="3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eme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7C24A8-5A20-4ED8-B940-0CE4B0C706ED}"/>
              </a:ext>
            </a:extLst>
          </p:cNvPr>
          <p:cNvSpPr txBox="1"/>
          <p:nvPr/>
        </p:nvSpPr>
        <p:spPr>
          <a:xfrm rot="1650666">
            <a:off x="4459095" y="4439321"/>
            <a:ext cx="24940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ʃ’me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910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51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2B75F9-44CF-4B68-8A42-CE3F1EEF7C38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ADYGHE (West Caucasian)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BB3AAB-D50E-49C4-A7AF-E4FFDFB0788F}"/>
              </a:ext>
            </a:extLst>
          </p:cNvPr>
          <p:cNvSpPr txBox="1"/>
          <p:nvPr/>
        </p:nvSpPr>
        <p:spPr>
          <a:xfrm>
            <a:off x="290497" y="686628"/>
            <a:ext cx="119417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one really ever have too much ergativity?</a:t>
            </a:r>
          </a:p>
        </p:txBody>
      </p:sp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E8C88ACF-B23C-478A-86E6-C483E9217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780" y="1343282"/>
            <a:ext cx="8472485" cy="47657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9D9EB0-88D0-40B7-A24F-9FC84D40957D}"/>
              </a:ext>
            </a:extLst>
          </p:cNvPr>
          <p:cNvSpPr txBox="1"/>
          <p:nvPr/>
        </p:nvSpPr>
        <p:spPr>
          <a:xfrm>
            <a:off x="1925780" y="5601224"/>
            <a:ext cx="617358" cy="507831"/>
          </a:xfrm>
          <a:prstGeom prst="rect">
            <a:avLst/>
          </a:prstGeom>
          <a:solidFill>
            <a:srgbClr val="D1D1D1"/>
          </a:solidFill>
        </p:spPr>
        <p:txBody>
          <a:bodyPr wrap="square" rtlCol="0">
            <a:spAutoFit/>
          </a:bodyPr>
          <a:lstStyle/>
          <a:p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E7524E-B6BF-4680-8A24-143F9714DAD7}"/>
              </a:ext>
            </a:extLst>
          </p:cNvPr>
          <p:cNvSpPr txBox="1"/>
          <p:nvPr/>
        </p:nvSpPr>
        <p:spPr>
          <a:xfrm rot="20562945">
            <a:off x="1846879" y="3152001"/>
            <a:ext cx="12913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l-GR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χ</a:t>
            </a:r>
            <a:r>
              <a:rPr lang="en-US" sz="3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eme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FA255-2224-4A7C-A3E2-AF4D30A467F2}"/>
              </a:ext>
            </a:extLst>
          </p:cNvPr>
          <p:cNvSpPr txBox="1"/>
          <p:nvPr/>
        </p:nvSpPr>
        <p:spPr>
          <a:xfrm>
            <a:off x="3323376" y="3608324"/>
            <a:ext cx="15715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ʃ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l-GR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χ</a:t>
            </a:r>
            <a:r>
              <a:rPr lang="en-US" sz="3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eme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90BA69-C88C-486C-90E2-E89A1FEE8039}"/>
              </a:ext>
            </a:extLst>
          </p:cNvPr>
          <p:cNvSpPr txBox="1"/>
          <p:nvPr/>
        </p:nvSpPr>
        <p:spPr>
          <a:xfrm>
            <a:off x="5706099" y="3335527"/>
            <a:ext cx="11316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l-GR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χ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3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B5C3BD-5473-4DB6-AE8B-2B9B6FBFDFDF}"/>
              </a:ext>
            </a:extLst>
          </p:cNvPr>
          <p:cNvSpPr txBox="1"/>
          <p:nvPr/>
        </p:nvSpPr>
        <p:spPr>
          <a:xfrm>
            <a:off x="2065158" y="4162322"/>
            <a:ext cx="13975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</a:t>
            </a:r>
            <a:r>
              <a:rPr lang="el-GR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χ</a:t>
            </a:r>
            <a:r>
              <a:rPr lang="en-US" sz="3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eme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7C24A8-5A20-4ED8-B940-0CE4B0C706ED}"/>
              </a:ext>
            </a:extLst>
          </p:cNvPr>
          <p:cNvSpPr txBox="1"/>
          <p:nvPr/>
        </p:nvSpPr>
        <p:spPr>
          <a:xfrm rot="1650666">
            <a:off x="4459095" y="4439321"/>
            <a:ext cx="24940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ʃ’me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56520E6C-6134-4929-95B8-1056D508CCE1}"/>
              </a:ext>
            </a:extLst>
          </p:cNvPr>
          <p:cNvSpPr txBox="1">
            <a:spLocks/>
          </p:cNvSpPr>
          <p:nvPr/>
        </p:nvSpPr>
        <p:spPr>
          <a:xfrm>
            <a:off x="9816134" y="3805987"/>
            <a:ext cx="2450233" cy="49529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Verdana" panose="020B0604030504040204" pitchFamily="34" charset="0"/>
              </a:rPr>
              <a:t>Image source: Wikimedia commons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9A62A0-E2FC-4B93-941D-6EAE41C731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202" y="0"/>
            <a:ext cx="2957055" cy="379983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B673C84-7CD6-4A5C-86B1-328A4C265857}"/>
              </a:ext>
            </a:extLst>
          </p:cNvPr>
          <p:cNvSpPr/>
          <p:nvPr/>
        </p:nvSpPr>
        <p:spPr>
          <a:xfrm>
            <a:off x="9955720" y="299375"/>
            <a:ext cx="1483098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Wingdings" panose="05000000000000000000" pitchFamily="2" charset="2"/>
                <a:cs typeface="Times New Roman" panose="02020603050405020304" pitchFamily="18" charset="0"/>
              </a:rPr>
              <a:t>L</a:t>
            </a:r>
            <a:endParaRPr lang="en-US" sz="12000" dirty="0">
              <a:solidFill>
                <a:srgbClr val="FF0000"/>
              </a:solidFill>
            </a:endParaRPr>
          </a:p>
        </p:txBody>
      </p:sp>
      <p:sp>
        <p:nvSpPr>
          <p:cNvPr id="20" name="Speech Bubble: Oval 19">
            <a:extLst>
              <a:ext uri="{FF2B5EF4-FFF2-40B4-BE49-F238E27FC236}">
                <a16:creationId xmlns:a16="http://schemas.microsoft.com/office/drawing/2014/main" id="{3A6CBD20-275B-4006-8888-0828FFDA5314}"/>
              </a:ext>
            </a:extLst>
          </p:cNvPr>
          <p:cNvSpPr/>
          <p:nvPr/>
        </p:nvSpPr>
        <p:spPr>
          <a:xfrm rot="12094560">
            <a:off x="5919794" y="1637537"/>
            <a:ext cx="5531617" cy="2728127"/>
          </a:xfrm>
          <a:prstGeom prst="wedgeEllipseCallout">
            <a:avLst/>
          </a:prstGeom>
          <a:solidFill>
            <a:schemeClr val="bg1">
              <a:alpha val="87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9D26AD-3B5B-4D0F-9C1D-B4304EA828A0}"/>
              </a:ext>
            </a:extLst>
          </p:cNvPr>
          <p:cNvSpPr txBox="1"/>
          <p:nvPr/>
        </p:nvSpPr>
        <p:spPr>
          <a:xfrm rot="1756656">
            <a:off x="6776576" y="2213555"/>
            <a:ext cx="329652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Ergativity in Adyghe isn’t uniquely marked… nor is it constant…</a:t>
            </a:r>
          </a:p>
        </p:txBody>
      </p:sp>
    </p:spTree>
    <p:extLst>
      <p:ext uri="{BB962C8B-B14F-4D97-AF65-F5344CB8AC3E}">
        <p14:creationId xmlns:p14="http://schemas.microsoft.com/office/powerpoint/2010/main" val="21962078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52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2B75F9-44CF-4B68-8A42-CE3F1EEF7C38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ENGLISH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6C432C-0689-4918-9CBB-E9506CE5DFB6}"/>
              </a:ext>
            </a:extLst>
          </p:cNvPr>
          <p:cNvSpPr txBox="1"/>
          <p:nvPr/>
        </p:nvSpPr>
        <p:spPr>
          <a:xfrm>
            <a:off x="290497" y="1141730"/>
            <a:ext cx="112522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I/you/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ya’ll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/they/we sail the Seven Seas in search of treasure. 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I/you/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ya’ll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/they/we sail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Seven Seas in search of treasure.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5377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53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2B75F9-44CF-4B68-8A42-CE3F1EEF7C38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ENGLISH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6C432C-0689-4918-9CBB-E9506CE5DFB6}"/>
              </a:ext>
            </a:extLst>
          </p:cNvPr>
          <p:cNvSpPr txBox="1"/>
          <p:nvPr/>
        </p:nvSpPr>
        <p:spPr>
          <a:xfrm>
            <a:off x="290497" y="1141730"/>
            <a:ext cx="1125228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I/you/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ya’ll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/they/we sail the Seven Seas in search of treasure. 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I/you/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ya’ll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/they/we sail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Seven Seas in search of treasure.</a:t>
            </a: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John sail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Seven Seas in search of treasure.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John sail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Seven Seas in search of treasure.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140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54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2B75F9-44CF-4B68-8A42-CE3F1EEF7C38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ENGLISH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6C432C-0689-4918-9CBB-E9506CE5DFB6}"/>
              </a:ext>
            </a:extLst>
          </p:cNvPr>
          <p:cNvSpPr txBox="1"/>
          <p:nvPr/>
        </p:nvSpPr>
        <p:spPr>
          <a:xfrm>
            <a:off x="4379061" y="941707"/>
            <a:ext cx="2186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sail	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DF7500-2DBB-4AF5-A044-129E81AC6A70}"/>
              </a:ext>
            </a:extLst>
          </p:cNvPr>
          <p:cNvSpPr txBox="1"/>
          <p:nvPr/>
        </p:nvSpPr>
        <p:spPr>
          <a:xfrm>
            <a:off x="375605" y="5027832"/>
            <a:ext cx="1538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sail-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7CC4538D-84DE-48B6-BCB1-3E312C2CEB6D}"/>
              </a:ext>
            </a:extLst>
          </p:cNvPr>
          <p:cNvSpPr/>
          <p:nvPr/>
        </p:nvSpPr>
        <p:spPr>
          <a:xfrm rot="2887278">
            <a:off x="3632536" y="1538601"/>
            <a:ext cx="450057" cy="149978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85269D-ECBF-4FB7-9484-A0927B437C4B}"/>
              </a:ext>
            </a:extLst>
          </p:cNvPr>
          <p:cNvSpPr txBox="1"/>
          <p:nvPr/>
        </p:nvSpPr>
        <p:spPr>
          <a:xfrm>
            <a:off x="311921" y="2821156"/>
            <a:ext cx="31456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 &amp; third person  singular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657C0215-457E-495A-AF81-F4EC6B904358}"/>
              </a:ext>
            </a:extLst>
          </p:cNvPr>
          <p:cNvSpPr/>
          <p:nvPr/>
        </p:nvSpPr>
        <p:spPr>
          <a:xfrm rot="886690">
            <a:off x="1429982" y="3662062"/>
            <a:ext cx="450057" cy="149978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BDCAAB-A40E-46AD-B52B-E9BCCB64301B}"/>
              </a:ext>
            </a:extLst>
          </p:cNvPr>
          <p:cNvSpPr txBox="1"/>
          <p:nvPr/>
        </p:nvSpPr>
        <p:spPr>
          <a:xfrm>
            <a:off x="3678416" y="5079376"/>
            <a:ext cx="1538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sail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da-DK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ø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050C3D41-3D07-4B01-8D89-DE393096A1C2}"/>
              </a:ext>
            </a:extLst>
          </p:cNvPr>
          <p:cNvSpPr/>
          <p:nvPr/>
        </p:nvSpPr>
        <p:spPr>
          <a:xfrm>
            <a:off x="4916630" y="1773157"/>
            <a:ext cx="450057" cy="113998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F92648-0EF0-4ED9-84C8-70A1BC2E4D35}"/>
              </a:ext>
            </a:extLst>
          </p:cNvPr>
          <p:cNvSpPr txBox="1"/>
          <p:nvPr/>
        </p:nvSpPr>
        <p:spPr>
          <a:xfrm>
            <a:off x="3614732" y="2872700"/>
            <a:ext cx="31456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 &amp; non-third person singular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45082F92-E7DA-403F-8347-97C0E0516262}"/>
              </a:ext>
            </a:extLst>
          </p:cNvPr>
          <p:cNvSpPr/>
          <p:nvPr/>
        </p:nvSpPr>
        <p:spPr>
          <a:xfrm rot="886690">
            <a:off x="4732793" y="3713606"/>
            <a:ext cx="450057" cy="149978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26E733-8985-4C6B-90CE-A21DCA352A6D}"/>
              </a:ext>
            </a:extLst>
          </p:cNvPr>
          <p:cNvSpPr txBox="1"/>
          <p:nvPr/>
        </p:nvSpPr>
        <p:spPr>
          <a:xfrm>
            <a:off x="2457450" y="5624255"/>
            <a:ext cx="5850731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</a:t>
            </a:r>
            <a:r>
              <a:rPr lang="he-IL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da-DK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ø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not mean there is a real suffix there. It is a zero-marker we can use to distinguish when an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affixless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 contrasts with an affixed form. </a:t>
            </a:r>
          </a:p>
        </p:txBody>
      </p:sp>
      <p:sp>
        <p:nvSpPr>
          <p:cNvPr id="28" name="Footer Placeholder 5">
            <a:extLst>
              <a:ext uri="{FF2B5EF4-FFF2-40B4-BE49-F238E27FC236}">
                <a16:creationId xmlns:a16="http://schemas.microsoft.com/office/drawing/2014/main" id="{F2A3368B-5143-442B-9B76-8094BEEE8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4D9343-ECF9-4CA7-9265-6BF5F749CDD6}"/>
              </a:ext>
            </a:extLst>
          </p:cNvPr>
          <p:cNvSpPr txBox="1"/>
          <p:nvPr/>
        </p:nvSpPr>
        <p:spPr>
          <a:xfrm>
            <a:off x="8488566" y="5117472"/>
            <a:ext cx="1880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sail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da-DK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F0519B76-96E5-455B-B6C1-63B6979FC1F7}"/>
              </a:ext>
            </a:extLst>
          </p:cNvPr>
          <p:cNvSpPr/>
          <p:nvPr/>
        </p:nvSpPr>
        <p:spPr>
          <a:xfrm rot="18442624">
            <a:off x="6229372" y="1416421"/>
            <a:ext cx="450057" cy="179247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371393F-735E-4EA9-9C58-6A143A3B85F2}"/>
              </a:ext>
            </a:extLst>
          </p:cNvPr>
          <p:cNvSpPr txBox="1"/>
          <p:nvPr/>
        </p:nvSpPr>
        <p:spPr>
          <a:xfrm>
            <a:off x="6566546" y="2953658"/>
            <a:ext cx="14821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Past</a:t>
            </a: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15DAF200-619A-4E24-ABBF-94C314237728}"/>
              </a:ext>
            </a:extLst>
          </p:cNvPr>
          <p:cNvSpPr/>
          <p:nvPr/>
        </p:nvSpPr>
        <p:spPr>
          <a:xfrm rot="18793441">
            <a:off x="8455128" y="2919012"/>
            <a:ext cx="450057" cy="273215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464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55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2B75F9-44CF-4B68-8A42-CE3F1EEF7C38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ENGLISH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6C432C-0689-4918-9CBB-E9506CE5DFB6}"/>
              </a:ext>
            </a:extLst>
          </p:cNvPr>
          <p:cNvSpPr txBox="1"/>
          <p:nvPr/>
        </p:nvSpPr>
        <p:spPr>
          <a:xfrm>
            <a:off x="4379061" y="941707"/>
            <a:ext cx="2186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sail	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DF7500-2DBB-4AF5-A044-129E81AC6A70}"/>
              </a:ext>
            </a:extLst>
          </p:cNvPr>
          <p:cNvSpPr txBox="1"/>
          <p:nvPr/>
        </p:nvSpPr>
        <p:spPr>
          <a:xfrm>
            <a:off x="375605" y="5027832"/>
            <a:ext cx="1538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sail-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7CC4538D-84DE-48B6-BCB1-3E312C2CEB6D}"/>
              </a:ext>
            </a:extLst>
          </p:cNvPr>
          <p:cNvSpPr/>
          <p:nvPr/>
        </p:nvSpPr>
        <p:spPr>
          <a:xfrm rot="2887278">
            <a:off x="3632536" y="1538601"/>
            <a:ext cx="450057" cy="149978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85269D-ECBF-4FB7-9484-A0927B437C4B}"/>
              </a:ext>
            </a:extLst>
          </p:cNvPr>
          <p:cNvSpPr txBox="1"/>
          <p:nvPr/>
        </p:nvSpPr>
        <p:spPr>
          <a:xfrm>
            <a:off x="311921" y="2821156"/>
            <a:ext cx="31456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 &amp; third person  singular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657C0215-457E-495A-AF81-F4EC6B904358}"/>
              </a:ext>
            </a:extLst>
          </p:cNvPr>
          <p:cNvSpPr/>
          <p:nvPr/>
        </p:nvSpPr>
        <p:spPr>
          <a:xfrm rot="886690">
            <a:off x="1429982" y="3662062"/>
            <a:ext cx="450057" cy="149978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BDCAAB-A40E-46AD-B52B-E9BCCB64301B}"/>
              </a:ext>
            </a:extLst>
          </p:cNvPr>
          <p:cNvSpPr txBox="1"/>
          <p:nvPr/>
        </p:nvSpPr>
        <p:spPr>
          <a:xfrm>
            <a:off x="3678416" y="5079376"/>
            <a:ext cx="1538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sail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da-DK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ø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050C3D41-3D07-4B01-8D89-DE393096A1C2}"/>
              </a:ext>
            </a:extLst>
          </p:cNvPr>
          <p:cNvSpPr/>
          <p:nvPr/>
        </p:nvSpPr>
        <p:spPr>
          <a:xfrm>
            <a:off x="4916630" y="1773157"/>
            <a:ext cx="450057" cy="113998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F92648-0EF0-4ED9-84C8-70A1BC2E4D35}"/>
              </a:ext>
            </a:extLst>
          </p:cNvPr>
          <p:cNvSpPr txBox="1"/>
          <p:nvPr/>
        </p:nvSpPr>
        <p:spPr>
          <a:xfrm>
            <a:off x="3614732" y="2872700"/>
            <a:ext cx="31456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 &amp; non-third person singular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45082F92-E7DA-403F-8347-97C0E0516262}"/>
              </a:ext>
            </a:extLst>
          </p:cNvPr>
          <p:cNvSpPr/>
          <p:nvPr/>
        </p:nvSpPr>
        <p:spPr>
          <a:xfrm rot="886690">
            <a:off x="4732793" y="3713606"/>
            <a:ext cx="450057" cy="149978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26E733-8985-4C6B-90CE-A21DCA352A6D}"/>
              </a:ext>
            </a:extLst>
          </p:cNvPr>
          <p:cNvSpPr txBox="1"/>
          <p:nvPr/>
        </p:nvSpPr>
        <p:spPr>
          <a:xfrm>
            <a:off x="2457450" y="5624255"/>
            <a:ext cx="5850731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</a:t>
            </a:r>
            <a:r>
              <a:rPr lang="he-IL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da-DK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ø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not mean there is a real suffix there. It is a zero-marker we can use to distinguish when an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affixless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 contrasts with an affixed form. </a:t>
            </a:r>
          </a:p>
        </p:txBody>
      </p:sp>
      <p:sp>
        <p:nvSpPr>
          <p:cNvPr id="28" name="Footer Placeholder 5">
            <a:extLst>
              <a:ext uri="{FF2B5EF4-FFF2-40B4-BE49-F238E27FC236}">
                <a16:creationId xmlns:a16="http://schemas.microsoft.com/office/drawing/2014/main" id="{F2A3368B-5143-442B-9B76-8094BEEE8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4D9343-ECF9-4CA7-9265-6BF5F749CDD6}"/>
              </a:ext>
            </a:extLst>
          </p:cNvPr>
          <p:cNvSpPr txBox="1"/>
          <p:nvPr/>
        </p:nvSpPr>
        <p:spPr>
          <a:xfrm>
            <a:off x="8488566" y="5117472"/>
            <a:ext cx="1880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sail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da-DK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F0519B76-96E5-455B-B6C1-63B6979FC1F7}"/>
              </a:ext>
            </a:extLst>
          </p:cNvPr>
          <p:cNvSpPr/>
          <p:nvPr/>
        </p:nvSpPr>
        <p:spPr>
          <a:xfrm rot="18442624">
            <a:off x="6229372" y="1416421"/>
            <a:ext cx="450057" cy="179247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371393F-735E-4EA9-9C58-6A143A3B85F2}"/>
              </a:ext>
            </a:extLst>
          </p:cNvPr>
          <p:cNvSpPr txBox="1"/>
          <p:nvPr/>
        </p:nvSpPr>
        <p:spPr>
          <a:xfrm>
            <a:off x="6566546" y="2953658"/>
            <a:ext cx="14821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Past</a:t>
            </a: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15DAF200-619A-4E24-ABBF-94C314237728}"/>
              </a:ext>
            </a:extLst>
          </p:cNvPr>
          <p:cNvSpPr/>
          <p:nvPr/>
        </p:nvSpPr>
        <p:spPr>
          <a:xfrm rot="18793441">
            <a:off x="8455128" y="2919012"/>
            <a:ext cx="450057" cy="273215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7004C8-78BC-4162-B75E-31BAE838F6E2}"/>
              </a:ext>
            </a:extLst>
          </p:cNvPr>
          <p:cNvSpPr/>
          <p:nvPr/>
        </p:nvSpPr>
        <p:spPr>
          <a:xfrm>
            <a:off x="2401466" y="3487507"/>
            <a:ext cx="6174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Wingdings" panose="05000000000000000000" pitchFamily="2" charset="2"/>
                <a:cs typeface="Times New Roman" panose="02020603050405020304" pitchFamily="18" charset="0"/>
              </a:rPr>
              <a:t>J</a:t>
            </a:r>
            <a:endParaRPr lang="en-US" sz="4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8478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56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2B75F9-44CF-4B68-8A42-CE3F1EEF7C38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ENGLISH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6C432C-0689-4918-9CBB-E9506CE5DFB6}"/>
              </a:ext>
            </a:extLst>
          </p:cNvPr>
          <p:cNvSpPr txBox="1"/>
          <p:nvPr/>
        </p:nvSpPr>
        <p:spPr>
          <a:xfrm>
            <a:off x="4379061" y="941707"/>
            <a:ext cx="2186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sail	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DF7500-2DBB-4AF5-A044-129E81AC6A70}"/>
              </a:ext>
            </a:extLst>
          </p:cNvPr>
          <p:cNvSpPr txBox="1"/>
          <p:nvPr/>
        </p:nvSpPr>
        <p:spPr>
          <a:xfrm>
            <a:off x="375605" y="5027832"/>
            <a:ext cx="1538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sail-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7CC4538D-84DE-48B6-BCB1-3E312C2CEB6D}"/>
              </a:ext>
            </a:extLst>
          </p:cNvPr>
          <p:cNvSpPr/>
          <p:nvPr/>
        </p:nvSpPr>
        <p:spPr>
          <a:xfrm rot="2887278">
            <a:off x="3632536" y="1538601"/>
            <a:ext cx="450057" cy="149978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85269D-ECBF-4FB7-9484-A0927B437C4B}"/>
              </a:ext>
            </a:extLst>
          </p:cNvPr>
          <p:cNvSpPr txBox="1"/>
          <p:nvPr/>
        </p:nvSpPr>
        <p:spPr>
          <a:xfrm>
            <a:off x="311921" y="2821156"/>
            <a:ext cx="31456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 &amp; third person  singular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657C0215-457E-495A-AF81-F4EC6B904358}"/>
              </a:ext>
            </a:extLst>
          </p:cNvPr>
          <p:cNvSpPr/>
          <p:nvPr/>
        </p:nvSpPr>
        <p:spPr>
          <a:xfrm rot="886690">
            <a:off x="1429982" y="3662062"/>
            <a:ext cx="450057" cy="149978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BDCAAB-A40E-46AD-B52B-E9BCCB64301B}"/>
              </a:ext>
            </a:extLst>
          </p:cNvPr>
          <p:cNvSpPr txBox="1"/>
          <p:nvPr/>
        </p:nvSpPr>
        <p:spPr>
          <a:xfrm>
            <a:off x="3678416" y="5079376"/>
            <a:ext cx="1538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sail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da-DK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ø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050C3D41-3D07-4B01-8D89-DE393096A1C2}"/>
              </a:ext>
            </a:extLst>
          </p:cNvPr>
          <p:cNvSpPr/>
          <p:nvPr/>
        </p:nvSpPr>
        <p:spPr>
          <a:xfrm>
            <a:off x="4916630" y="1773157"/>
            <a:ext cx="450057" cy="113998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F92648-0EF0-4ED9-84C8-70A1BC2E4D35}"/>
              </a:ext>
            </a:extLst>
          </p:cNvPr>
          <p:cNvSpPr txBox="1"/>
          <p:nvPr/>
        </p:nvSpPr>
        <p:spPr>
          <a:xfrm>
            <a:off x="3614732" y="2872700"/>
            <a:ext cx="31456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 &amp; non-third person singular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45082F92-E7DA-403F-8347-97C0E0516262}"/>
              </a:ext>
            </a:extLst>
          </p:cNvPr>
          <p:cNvSpPr/>
          <p:nvPr/>
        </p:nvSpPr>
        <p:spPr>
          <a:xfrm rot="886690">
            <a:off x="4732793" y="3713606"/>
            <a:ext cx="450057" cy="149978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26E733-8985-4C6B-90CE-A21DCA352A6D}"/>
              </a:ext>
            </a:extLst>
          </p:cNvPr>
          <p:cNvSpPr txBox="1"/>
          <p:nvPr/>
        </p:nvSpPr>
        <p:spPr>
          <a:xfrm>
            <a:off x="2457450" y="5624255"/>
            <a:ext cx="5850731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</a:t>
            </a:r>
            <a:r>
              <a:rPr lang="he-IL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da-DK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ø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not mean there is a real suffix there. It is a zero-marker we can use to distinguish when an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affixless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 contrasts with an affixed form. </a:t>
            </a:r>
          </a:p>
        </p:txBody>
      </p:sp>
      <p:sp>
        <p:nvSpPr>
          <p:cNvPr id="28" name="Footer Placeholder 5">
            <a:extLst>
              <a:ext uri="{FF2B5EF4-FFF2-40B4-BE49-F238E27FC236}">
                <a16:creationId xmlns:a16="http://schemas.microsoft.com/office/drawing/2014/main" id="{F2A3368B-5143-442B-9B76-8094BEEE8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4D9343-ECF9-4CA7-9265-6BF5F749CDD6}"/>
              </a:ext>
            </a:extLst>
          </p:cNvPr>
          <p:cNvSpPr txBox="1"/>
          <p:nvPr/>
        </p:nvSpPr>
        <p:spPr>
          <a:xfrm>
            <a:off x="8488566" y="5117472"/>
            <a:ext cx="1880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sail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da-DK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F0519B76-96E5-455B-B6C1-63B6979FC1F7}"/>
              </a:ext>
            </a:extLst>
          </p:cNvPr>
          <p:cNvSpPr/>
          <p:nvPr/>
        </p:nvSpPr>
        <p:spPr>
          <a:xfrm rot="18442624">
            <a:off x="6229372" y="1416421"/>
            <a:ext cx="450057" cy="179247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371393F-735E-4EA9-9C58-6A143A3B85F2}"/>
              </a:ext>
            </a:extLst>
          </p:cNvPr>
          <p:cNvSpPr txBox="1"/>
          <p:nvPr/>
        </p:nvSpPr>
        <p:spPr>
          <a:xfrm>
            <a:off x="6566546" y="2953658"/>
            <a:ext cx="14821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Past</a:t>
            </a: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15DAF200-619A-4E24-ABBF-94C314237728}"/>
              </a:ext>
            </a:extLst>
          </p:cNvPr>
          <p:cNvSpPr/>
          <p:nvPr/>
        </p:nvSpPr>
        <p:spPr>
          <a:xfrm rot="18793441">
            <a:off x="8455128" y="2919012"/>
            <a:ext cx="450057" cy="273215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B0286B-6EEE-4ADA-95CB-761B9BDB3C83}"/>
              </a:ext>
            </a:extLst>
          </p:cNvPr>
          <p:cNvSpPr txBox="1"/>
          <p:nvPr/>
        </p:nvSpPr>
        <p:spPr>
          <a:xfrm>
            <a:off x="5296733" y="3667865"/>
            <a:ext cx="1004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4">
                    <a:lumMod val="75000"/>
                  </a:schemeClr>
                </a:solidFill>
                <a:latin typeface="Wingdings" panose="05000000000000000000" pitchFamily="2" charset="2"/>
                <a:cs typeface="Times New Roman" panose="02020603050405020304" pitchFamily="18" charset="0"/>
              </a:rPr>
              <a:t>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7004C8-78BC-4162-B75E-31BAE838F6E2}"/>
              </a:ext>
            </a:extLst>
          </p:cNvPr>
          <p:cNvSpPr/>
          <p:nvPr/>
        </p:nvSpPr>
        <p:spPr>
          <a:xfrm>
            <a:off x="2401466" y="3487507"/>
            <a:ext cx="6174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Wingdings" panose="05000000000000000000" pitchFamily="2" charset="2"/>
                <a:cs typeface="Times New Roman" panose="02020603050405020304" pitchFamily="18" charset="0"/>
              </a:rPr>
              <a:t>J</a:t>
            </a:r>
            <a:endParaRPr lang="en-US" sz="4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0727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57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2B75F9-44CF-4B68-8A42-CE3F1EEF7C38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ENGLISH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6C432C-0689-4918-9CBB-E9506CE5DFB6}"/>
              </a:ext>
            </a:extLst>
          </p:cNvPr>
          <p:cNvSpPr txBox="1"/>
          <p:nvPr/>
        </p:nvSpPr>
        <p:spPr>
          <a:xfrm>
            <a:off x="4379061" y="941707"/>
            <a:ext cx="2186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sail	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DF7500-2DBB-4AF5-A044-129E81AC6A70}"/>
              </a:ext>
            </a:extLst>
          </p:cNvPr>
          <p:cNvSpPr txBox="1"/>
          <p:nvPr/>
        </p:nvSpPr>
        <p:spPr>
          <a:xfrm>
            <a:off x="375605" y="5027832"/>
            <a:ext cx="1538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sail-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7CC4538D-84DE-48B6-BCB1-3E312C2CEB6D}"/>
              </a:ext>
            </a:extLst>
          </p:cNvPr>
          <p:cNvSpPr/>
          <p:nvPr/>
        </p:nvSpPr>
        <p:spPr>
          <a:xfrm rot="2887278">
            <a:off x="3632536" y="1538601"/>
            <a:ext cx="450057" cy="149978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85269D-ECBF-4FB7-9484-A0927B437C4B}"/>
              </a:ext>
            </a:extLst>
          </p:cNvPr>
          <p:cNvSpPr txBox="1"/>
          <p:nvPr/>
        </p:nvSpPr>
        <p:spPr>
          <a:xfrm>
            <a:off x="311921" y="2821156"/>
            <a:ext cx="31456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 &amp; third person  singular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657C0215-457E-495A-AF81-F4EC6B904358}"/>
              </a:ext>
            </a:extLst>
          </p:cNvPr>
          <p:cNvSpPr/>
          <p:nvPr/>
        </p:nvSpPr>
        <p:spPr>
          <a:xfrm rot="886690">
            <a:off x="1429982" y="3662062"/>
            <a:ext cx="450057" cy="149978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BDCAAB-A40E-46AD-B52B-E9BCCB64301B}"/>
              </a:ext>
            </a:extLst>
          </p:cNvPr>
          <p:cNvSpPr txBox="1"/>
          <p:nvPr/>
        </p:nvSpPr>
        <p:spPr>
          <a:xfrm>
            <a:off x="3678416" y="5079376"/>
            <a:ext cx="1538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sail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da-DK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ø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050C3D41-3D07-4B01-8D89-DE393096A1C2}"/>
              </a:ext>
            </a:extLst>
          </p:cNvPr>
          <p:cNvSpPr/>
          <p:nvPr/>
        </p:nvSpPr>
        <p:spPr>
          <a:xfrm>
            <a:off x="4916630" y="1773157"/>
            <a:ext cx="450057" cy="113998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F92648-0EF0-4ED9-84C8-70A1BC2E4D35}"/>
              </a:ext>
            </a:extLst>
          </p:cNvPr>
          <p:cNvSpPr txBox="1"/>
          <p:nvPr/>
        </p:nvSpPr>
        <p:spPr>
          <a:xfrm>
            <a:off x="3614732" y="2872700"/>
            <a:ext cx="31456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 &amp; non-third person singular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45082F92-E7DA-403F-8347-97C0E0516262}"/>
              </a:ext>
            </a:extLst>
          </p:cNvPr>
          <p:cNvSpPr/>
          <p:nvPr/>
        </p:nvSpPr>
        <p:spPr>
          <a:xfrm rot="886690">
            <a:off x="4732793" y="3713606"/>
            <a:ext cx="450057" cy="149978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26E733-8985-4C6B-90CE-A21DCA352A6D}"/>
              </a:ext>
            </a:extLst>
          </p:cNvPr>
          <p:cNvSpPr txBox="1"/>
          <p:nvPr/>
        </p:nvSpPr>
        <p:spPr>
          <a:xfrm>
            <a:off x="2457450" y="5624255"/>
            <a:ext cx="5850731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</a:t>
            </a:r>
            <a:r>
              <a:rPr lang="he-IL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da-DK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ø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not mean there is a real suffix there. It is a zero-marker we can use to distinguish when an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affixless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 contrasts with an affixed form. </a:t>
            </a:r>
          </a:p>
        </p:txBody>
      </p:sp>
      <p:sp>
        <p:nvSpPr>
          <p:cNvPr id="28" name="Footer Placeholder 5">
            <a:extLst>
              <a:ext uri="{FF2B5EF4-FFF2-40B4-BE49-F238E27FC236}">
                <a16:creationId xmlns:a16="http://schemas.microsoft.com/office/drawing/2014/main" id="{F2A3368B-5143-442B-9B76-8094BEEE8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4D9343-ECF9-4CA7-9265-6BF5F749CDD6}"/>
              </a:ext>
            </a:extLst>
          </p:cNvPr>
          <p:cNvSpPr txBox="1"/>
          <p:nvPr/>
        </p:nvSpPr>
        <p:spPr>
          <a:xfrm>
            <a:off x="8488566" y="5117472"/>
            <a:ext cx="1880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sail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da-DK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F0519B76-96E5-455B-B6C1-63B6979FC1F7}"/>
              </a:ext>
            </a:extLst>
          </p:cNvPr>
          <p:cNvSpPr/>
          <p:nvPr/>
        </p:nvSpPr>
        <p:spPr>
          <a:xfrm rot="18442624">
            <a:off x="6229372" y="1416421"/>
            <a:ext cx="450057" cy="179247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371393F-735E-4EA9-9C58-6A143A3B85F2}"/>
              </a:ext>
            </a:extLst>
          </p:cNvPr>
          <p:cNvSpPr txBox="1"/>
          <p:nvPr/>
        </p:nvSpPr>
        <p:spPr>
          <a:xfrm>
            <a:off x="6566546" y="2953658"/>
            <a:ext cx="14821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Past</a:t>
            </a: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15DAF200-619A-4E24-ABBF-94C314237728}"/>
              </a:ext>
            </a:extLst>
          </p:cNvPr>
          <p:cNvSpPr/>
          <p:nvPr/>
        </p:nvSpPr>
        <p:spPr>
          <a:xfrm rot="18793441">
            <a:off x="8455128" y="2919012"/>
            <a:ext cx="450057" cy="273215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B0286B-6EEE-4ADA-95CB-761B9BDB3C83}"/>
              </a:ext>
            </a:extLst>
          </p:cNvPr>
          <p:cNvSpPr txBox="1"/>
          <p:nvPr/>
        </p:nvSpPr>
        <p:spPr>
          <a:xfrm>
            <a:off x="5296733" y="3667865"/>
            <a:ext cx="1004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4">
                    <a:lumMod val="75000"/>
                  </a:schemeClr>
                </a:solidFill>
                <a:latin typeface="Wingdings" panose="05000000000000000000" pitchFamily="2" charset="2"/>
                <a:cs typeface="Times New Roman" panose="02020603050405020304" pitchFamily="18" charset="0"/>
              </a:rPr>
              <a:t>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7004C8-78BC-4162-B75E-31BAE838F6E2}"/>
              </a:ext>
            </a:extLst>
          </p:cNvPr>
          <p:cNvSpPr/>
          <p:nvPr/>
        </p:nvSpPr>
        <p:spPr>
          <a:xfrm>
            <a:off x="2401466" y="3487507"/>
            <a:ext cx="6174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Wingdings" panose="05000000000000000000" pitchFamily="2" charset="2"/>
                <a:cs typeface="Times New Roman" panose="02020603050405020304" pitchFamily="18" charset="0"/>
              </a:rPr>
              <a:t>J</a:t>
            </a:r>
            <a:endParaRPr lang="en-US" sz="4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AD12DC-B2E4-4587-9C51-4B90454CFBBF}"/>
              </a:ext>
            </a:extLst>
          </p:cNvPr>
          <p:cNvSpPr/>
          <p:nvPr/>
        </p:nvSpPr>
        <p:spPr>
          <a:xfrm>
            <a:off x="7779174" y="2599715"/>
            <a:ext cx="6174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Wingdings" panose="05000000000000000000" pitchFamily="2" charset="2"/>
                <a:cs typeface="Times New Roman" panose="02020603050405020304" pitchFamily="18" charset="0"/>
              </a:rPr>
              <a:t>J</a:t>
            </a:r>
            <a:endParaRPr lang="en-US" sz="4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9711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58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2B75F9-44CF-4B68-8A42-CE3F1EEF7C38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ENGLISH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6C432C-0689-4918-9CBB-E9506CE5DFB6}"/>
              </a:ext>
            </a:extLst>
          </p:cNvPr>
          <p:cNvSpPr txBox="1"/>
          <p:nvPr/>
        </p:nvSpPr>
        <p:spPr>
          <a:xfrm>
            <a:off x="4379061" y="941707"/>
            <a:ext cx="2186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sail	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DF7500-2DBB-4AF5-A044-129E81AC6A70}"/>
              </a:ext>
            </a:extLst>
          </p:cNvPr>
          <p:cNvSpPr txBox="1"/>
          <p:nvPr/>
        </p:nvSpPr>
        <p:spPr>
          <a:xfrm>
            <a:off x="375605" y="5027832"/>
            <a:ext cx="1538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sail-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7CC4538D-84DE-48B6-BCB1-3E312C2CEB6D}"/>
              </a:ext>
            </a:extLst>
          </p:cNvPr>
          <p:cNvSpPr/>
          <p:nvPr/>
        </p:nvSpPr>
        <p:spPr>
          <a:xfrm rot="2887278">
            <a:off x="3632536" y="1538601"/>
            <a:ext cx="450057" cy="149978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85269D-ECBF-4FB7-9484-A0927B437C4B}"/>
              </a:ext>
            </a:extLst>
          </p:cNvPr>
          <p:cNvSpPr txBox="1"/>
          <p:nvPr/>
        </p:nvSpPr>
        <p:spPr>
          <a:xfrm>
            <a:off x="311921" y="2821156"/>
            <a:ext cx="31456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 &amp; third person  singular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657C0215-457E-495A-AF81-F4EC6B904358}"/>
              </a:ext>
            </a:extLst>
          </p:cNvPr>
          <p:cNvSpPr/>
          <p:nvPr/>
        </p:nvSpPr>
        <p:spPr>
          <a:xfrm rot="886690">
            <a:off x="1429982" y="3662062"/>
            <a:ext cx="450057" cy="149978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BDCAAB-A40E-46AD-B52B-E9BCCB64301B}"/>
              </a:ext>
            </a:extLst>
          </p:cNvPr>
          <p:cNvSpPr txBox="1"/>
          <p:nvPr/>
        </p:nvSpPr>
        <p:spPr>
          <a:xfrm>
            <a:off x="3678416" y="5079376"/>
            <a:ext cx="1538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sail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da-DK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ø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050C3D41-3D07-4B01-8D89-DE393096A1C2}"/>
              </a:ext>
            </a:extLst>
          </p:cNvPr>
          <p:cNvSpPr/>
          <p:nvPr/>
        </p:nvSpPr>
        <p:spPr>
          <a:xfrm>
            <a:off x="4916630" y="1773157"/>
            <a:ext cx="450057" cy="113998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F92648-0EF0-4ED9-84C8-70A1BC2E4D35}"/>
              </a:ext>
            </a:extLst>
          </p:cNvPr>
          <p:cNvSpPr txBox="1"/>
          <p:nvPr/>
        </p:nvSpPr>
        <p:spPr>
          <a:xfrm>
            <a:off x="3614732" y="2872700"/>
            <a:ext cx="31456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 &amp; non-third person singular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45082F92-E7DA-403F-8347-97C0E0516262}"/>
              </a:ext>
            </a:extLst>
          </p:cNvPr>
          <p:cNvSpPr/>
          <p:nvPr/>
        </p:nvSpPr>
        <p:spPr>
          <a:xfrm rot="886690">
            <a:off x="4732793" y="3713606"/>
            <a:ext cx="450057" cy="149978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26E733-8985-4C6B-90CE-A21DCA352A6D}"/>
              </a:ext>
            </a:extLst>
          </p:cNvPr>
          <p:cNvSpPr txBox="1"/>
          <p:nvPr/>
        </p:nvSpPr>
        <p:spPr>
          <a:xfrm>
            <a:off x="2457450" y="5624255"/>
            <a:ext cx="5850731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</a:t>
            </a:r>
            <a:r>
              <a:rPr lang="he-IL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da-DK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ø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not mean there is a real suffix there. It is a zero-marker we can use to distinguish when an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affixless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 contrasts with an affixed form. </a:t>
            </a:r>
          </a:p>
        </p:txBody>
      </p:sp>
      <p:sp>
        <p:nvSpPr>
          <p:cNvPr id="28" name="Footer Placeholder 5">
            <a:extLst>
              <a:ext uri="{FF2B5EF4-FFF2-40B4-BE49-F238E27FC236}">
                <a16:creationId xmlns:a16="http://schemas.microsoft.com/office/drawing/2014/main" id="{F2A3368B-5143-442B-9B76-8094BEEE8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4D9343-ECF9-4CA7-9265-6BF5F749CDD6}"/>
              </a:ext>
            </a:extLst>
          </p:cNvPr>
          <p:cNvSpPr txBox="1"/>
          <p:nvPr/>
        </p:nvSpPr>
        <p:spPr>
          <a:xfrm>
            <a:off x="8488566" y="5117472"/>
            <a:ext cx="1880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sail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da-DK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F0519B76-96E5-455B-B6C1-63B6979FC1F7}"/>
              </a:ext>
            </a:extLst>
          </p:cNvPr>
          <p:cNvSpPr/>
          <p:nvPr/>
        </p:nvSpPr>
        <p:spPr>
          <a:xfrm rot="18442624">
            <a:off x="6229372" y="1416421"/>
            <a:ext cx="450057" cy="179247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371393F-735E-4EA9-9C58-6A143A3B85F2}"/>
              </a:ext>
            </a:extLst>
          </p:cNvPr>
          <p:cNvSpPr txBox="1"/>
          <p:nvPr/>
        </p:nvSpPr>
        <p:spPr>
          <a:xfrm>
            <a:off x="6566546" y="2953658"/>
            <a:ext cx="14821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Past</a:t>
            </a: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15DAF200-619A-4E24-ABBF-94C314237728}"/>
              </a:ext>
            </a:extLst>
          </p:cNvPr>
          <p:cNvSpPr/>
          <p:nvPr/>
        </p:nvSpPr>
        <p:spPr>
          <a:xfrm rot="18793441">
            <a:off x="8455128" y="2919012"/>
            <a:ext cx="450057" cy="273215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B0286B-6EEE-4ADA-95CB-761B9BDB3C83}"/>
              </a:ext>
            </a:extLst>
          </p:cNvPr>
          <p:cNvSpPr txBox="1"/>
          <p:nvPr/>
        </p:nvSpPr>
        <p:spPr>
          <a:xfrm>
            <a:off x="5296733" y="3667865"/>
            <a:ext cx="1004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4">
                    <a:lumMod val="75000"/>
                  </a:schemeClr>
                </a:solidFill>
                <a:latin typeface="Wingdings" panose="05000000000000000000" pitchFamily="2" charset="2"/>
                <a:cs typeface="Times New Roman" panose="02020603050405020304" pitchFamily="18" charset="0"/>
              </a:rPr>
              <a:t>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7004C8-78BC-4162-B75E-31BAE838F6E2}"/>
              </a:ext>
            </a:extLst>
          </p:cNvPr>
          <p:cNvSpPr/>
          <p:nvPr/>
        </p:nvSpPr>
        <p:spPr>
          <a:xfrm>
            <a:off x="2401466" y="3487507"/>
            <a:ext cx="6174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Wingdings" panose="05000000000000000000" pitchFamily="2" charset="2"/>
                <a:cs typeface="Times New Roman" panose="02020603050405020304" pitchFamily="18" charset="0"/>
              </a:rPr>
              <a:t>J</a:t>
            </a:r>
            <a:endParaRPr lang="en-US" sz="4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AD12DC-B2E4-4587-9C51-4B90454CFBBF}"/>
              </a:ext>
            </a:extLst>
          </p:cNvPr>
          <p:cNvSpPr/>
          <p:nvPr/>
        </p:nvSpPr>
        <p:spPr>
          <a:xfrm>
            <a:off x="7779174" y="2599715"/>
            <a:ext cx="6174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Wingdings" panose="05000000000000000000" pitchFamily="2" charset="2"/>
                <a:cs typeface="Times New Roman" panose="02020603050405020304" pitchFamily="18" charset="0"/>
              </a:rPr>
              <a:t>J</a:t>
            </a:r>
            <a:endParaRPr lang="en-US" sz="4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97CA5C78-EA2D-4921-8AE1-A49A51E61343}"/>
              </a:ext>
            </a:extLst>
          </p:cNvPr>
          <p:cNvSpPr/>
          <p:nvPr/>
        </p:nvSpPr>
        <p:spPr>
          <a:xfrm rot="1020702">
            <a:off x="5104062" y="1089227"/>
            <a:ext cx="5531617" cy="2728127"/>
          </a:xfrm>
          <a:prstGeom prst="wedgeEllipseCallout">
            <a:avLst/>
          </a:prstGeom>
          <a:solidFill>
            <a:schemeClr val="bg1">
              <a:alpha val="87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60FAAC-8C38-48C3-B25C-15E85A244A3B}"/>
              </a:ext>
            </a:extLst>
          </p:cNvPr>
          <p:cNvSpPr txBox="1"/>
          <p:nvPr/>
        </p:nvSpPr>
        <p:spPr>
          <a:xfrm rot="1480928">
            <a:off x="5960844" y="1472884"/>
            <a:ext cx="32965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Hey these person and number features aren’t uniquely marked in the morphology, pls fix</a:t>
            </a:r>
          </a:p>
        </p:txBody>
      </p:sp>
    </p:spTree>
    <p:extLst>
      <p:ext uri="{BB962C8B-B14F-4D97-AF65-F5344CB8AC3E}">
        <p14:creationId xmlns:p14="http://schemas.microsoft.com/office/powerpoint/2010/main" val="15083871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59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2B75F9-44CF-4B68-8A42-CE3F1EEF7C38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ENGLISH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6C432C-0689-4918-9CBB-E9506CE5DFB6}"/>
              </a:ext>
            </a:extLst>
          </p:cNvPr>
          <p:cNvSpPr txBox="1"/>
          <p:nvPr/>
        </p:nvSpPr>
        <p:spPr>
          <a:xfrm>
            <a:off x="4379061" y="941707"/>
            <a:ext cx="2186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sail	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DF7500-2DBB-4AF5-A044-129E81AC6A70}"/>
              </a:ext>
            </a:extLst>
          </p:cNvPr>
          <p:cNvSpPr txBox="1"/>
          <p:nvPr/>
        </p:nvSpPr>
        <p:spPr>
          <a:xfrm>
            <a:off x="375605" y="5027832"/>
            <a:ext cx="1538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sail-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7CC4538D-84DE-48B6-BCB1-3E312C2CEB6D}"/>
              </a:ext>
            </a:extLst>
          </p:cNvPr>
          <p:cNvSpPr/>
          <p:nvPr/>
        </p:nvSpPr>
        <p:spPr>
          <a:xfrm rot="2887278">
            <a:off x="3632536" y="1538601"/>
            <a:ext cx="450057" cy="149978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85269D-ECBF-4FB7-9484-A0927B437C4B}"/>
              </a:ext>
            </a:extLst>
          </p:cNvPr>
          <p:cNvSpPr txBox="1"/>
          <p:nvPr/>
        </p:nvSpPr>
        <p:spPr>
          <a:xfrm>
            <a:off x="311921" y="2821156"/>
            <a:ext cx="31456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 &amp; third person  singular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657C0215-457E-495A-AF81-F4EC6B904358}"/>
              </a:ext>
            </a:extLst>
          </p:cNvPr>
          <p:cNvSpPr/>
          <p:nvPr/>
        </p:nvSpPr>
        <p:spPr>
          <a:xfrm rot="886690">
            <a:off x="1429982" y="3662062"/>
            <a:ext cx="450057" cy="149978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BDCAAB-A40E-46AD-B52B-E9BCCB64301B}"/>
              </a:ext>
            </a:extLst>
          </p:cNvPr>
          <p:cNvSpPr txBox="1"/>
          <p:nvPr/>
        </p:nvSpPr>
        <p:spPr>
          <a:xfrm>
            <a:off x="3678416" y="5079376"/>
            <a:ext cx="1538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sail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da-DK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ø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050C3D41-3D07-4B01-8D89-DE393096A1C2}"/>
              </a:ext>
            </a:extLst>
          </p:cNvPr>
          <p:cNvSpPr/>
          <p:nvPr/>
        </p:nvSpPr>
        <p:spPr>
          <a:xfrm>
            <a:off x="4916630" y="1773157"/>
            <a:ext cx="450057" cy="113998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F92648-0EF0-4ED9-84C8-70A1BC2E4D35}"/>
              </a:ext>
            </a:extLst>
          </p:cNvPr>
          <p:cNvSpPr txBox="1"/>
          <p:nvPr/>
        </p:nvSpPr>
        <p:spPr>
          <a:xfrm>
            <a:off x="3614732" y="2872700"/>
            <a:ext cx="31456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 &amp; non-third person singular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45082F92-E7DA-403F-8347-97C0E0516262}"/>
              </a:ext>
            </a:extLst>
          </p:cNvPr>
          <p:cNvSpPr/>
          <p:nvPr/>
        </p:nvSpPr>
        <p:spPr>
          <a:xfrm rot="886690">
            <a:off x="4732793" y="3713606"/>
            <a:ext cx="450057" cy="149978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26E733-8985-4C6B-90CE-A21DCA352A6D}"/>
              </a:ext>
            </a:extLst>
          </p:cNvPr>
          <p:cNvSpPr txBox="1"/>
          <p:nvPr/>
        </p:nvSpPr>
        <p:spPr>
          <a:xfrm>
            <a:off x="2457450" y="5624255"/>
            <a:ext cx="5850731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</a:t>
            </a:r>
            <a:r>
              <a:rPr lang="he-IL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da-DK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ø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not mean there is a real suffix there. It is a zero-marker we can use to distinguish when an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affixless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 contrasts with an affixed form. </a:t>
            </a:r>
          </a:p>
        </p:txBody>
      </p:sp>
      <p:sp>
        <p:nvSpPr>
          <p:cNvPr id="28" name="Footer Placeholder 5">
            <a:extLst>
              <a:ext uri="{FF2B5EF4-FFF2-40B4-BE49-F238E27FC236}">
                <a16:creationId xmlns:a16="http://schemas.microsoft.com/office/drawing/2014/main" id="{F2A3368B-5143-442B-9B76-8094BEEE8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4D9343-ECF9-4CA7-9265-6BF5F749CDD6}"/>
              </a:ext>
            </a:extLst>
          </p:cNvPr>
          <p:cNvSpPr txBox="1"/>
          <p:nvPr/>
        </p:nvSpPr>
        <p:spPr>
          <a:xfrm>
            <a:off x="8488566" y="5117472"/>
            <a:ext cx="1880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sail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da-DK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F0519B76-96E5-455B-B6C1-63B6979FC1F7}"/>
              </a:ext>
            </a:extLst>
          </p:cNvPr>
          <p:cNvSpPr/>
          <p:nvPr/>
        </p:nvSpPr>
        <p:spPr>
          <a:xfrm rot="18442624">
            <a:off x="6229372" y="1416421"/>
            <a:ext cx="450057" cy="179247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371393F-735E-4EA9-9C58-6A143A3B85F2}"/>
              </a:ext>
            </a:extLst>
          </p:cNvPr>
          <p:cNvSpPr txBox="1"/>
          <p:nvPr/>
        </p:nvSpPr>
        <p:spPr>
          <a:xfrm>
            <a:off x="6566546" y="2953658"/>
            <a:ext cx="14821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Past</a:t>
            </a: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15DAF200-619A-4E24-ABBF-94C314237728}"/>
              </a:ext>
            </a:extLst>
          </p:cNvPr>
          <p:cNvSpPr/>
          <p:nvPr/>
        </p:nvSpPr>
        <p:spPr>
          <a:xfrm rot="18793441">
            <a:off x="8455128" y="2919012"/>
            <a:ext cx="450057" cy="273215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B0286B-6EEE-4ADA-95CB-761B9BDB3C83}"/>
              </a:ext>
            </a:extLst>
          </p:cNvPr>
          <p:cNvSpPr txBox="1"/>
          <p:nvPr/>
        </p:nvSpPr>
        <p:spPr>
          <a:xfrm>
            <a:off x="5296733" y="3667865"/>
            <a:ext cx="1004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4">
                    <a:lumMod val="75000"/>
                  </a:schemeClr>
                </a:solidFill>
                <a:latin typeface="Wingdings" panose="05000000000000000000" pitchFamily="2" charset="2"/>
                <a:cs typeface="Times New Roman" panose="02020603050405020304" pitchFamily="18" charset="0"/>
              </a:rPr>
              <a:t>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7004C8-78BC-4162-B75E-31BAE838F6E2}"/>
              </a:ext>
            </a:extLst>
          </p:cNvPr>
          <p:cNvSpPr/>
          <p:nvPr/>
        </p:nvSpPr>
        <p:spPr>
          <a:xfrm>
            <a:off x="2401466" y="3487507"/>
            <a:ext cx="6174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Wingdings" panose="05000000000000000000" pitchFamily="2" charset="2"/>
                <a:cs typeface="Times New Roman" panose="02020603050405020304" pitchFamily="18" charset="0"/>
              </a:rPr>
              <a:t>J</a:t>
            </a:r>
            <a:endParaRPr lang="en-US" sz="4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AD12DC-B2E4-4587-9C51-4B90454CFBBF}"/>
              </a:ext>
            </a:extLst>
          </p:cNvPr>
          <p:cNvSpPr/>
          <p:nvPr/>
        </p:nvSpPr>
        <p:spPr>
          <a:xfrm>
            <a:off x="7779174" y="2599715"/>
            <a:ext cx="6174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Wingdings" panose="05000000000000000000" pitchFamily="2" charset="2"/>
                <a:cs typeface="Times New Roman" panose="02020603050405020304" pitchFamily="18" charset="0"/>
              </a:rPr>
              <a:t>J</a:t>
            </a:r>
            <a:endParaRPr lang="en-US" sz="4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310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E7DCD6-7F21-4501-B298-09FEFC64655C}"/>
              </a:ext>
            </a:extLst>
          </p:cNvPr>
          <p:cNvSpPr txBox="1"/>
          <p:nvPr/>
        </p:nvSpPr>
        <p:spPr>
          <a:xfrm>
            <a:off x="9107931" y="1226257"/>
            <a:ext cx="6036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8ED078A-FAEA-4FB6-BABF-604AA2D9B3EE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Case and agreement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2D232B-7FB8-4A79-B912-9BC111A68FB5}"/>
              </a:ext>
            </a:extLst>
          </p:cNvPr>
          <p:cNvSpPr txBox="1"/>
          <p:nvPr/>
        </p:nvSpPr>
        <p:spPr>
          <a:xfrm>
            <a:off x="290497" y="686628"/>
            <a:ext cx="116692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A morphologist should be able to describe the word-structure of the languages around them, wherever in the world they are.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E34DF8-DABA-4083-B5C3-7B6B912C0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94" y="1863922"/>
            <a:ext cx="10289562" cy="4561713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D433231-190D-456C-B5B4-4098D0B66C4F}"/>
              </a:ext>
            </a:extLst>
          </p:cNvPr>
          <p:cNvSpPr txBox="1">
            <a:spLocks/>
          </p:cNvSpPr>
          <p:nvPr/>
        </p:nvSpPr>
        <p:spPr>
          <a:xfrm>
            <a:off x="8422485" y="6425635"/>
            <a:ext cx="3187678" cy="667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credit: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Wikimedia</a:t>
            </a:r>
            <a:endParaRPr lang="en-US" sz="20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5207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60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2B75F9-44CF-4B68-8A42-CE3F1EEF7C38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ENGLISH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6C432C-0689-4918-9CBB-E9506CE5DFB6}"/>
              </a:ext>
            </a:extLst>
          </p:cNvPr>
          <p:cNvSpPr txBox="1"/>
          <p:nvPr/>
        </p:nvSpPr>
        <p:spPr>
          <a:xfrm>
            <a:off x="290497" y="1141730"/>
            <a:ext cx="112522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John sail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[d]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Seven Seas in search of treasure.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John tap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[t]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his desk with a pencil.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John shred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az-Latn-AZ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ıd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documents.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6036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61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2B75F9-44CF-4B68-8A42-CE3F1EEF7C38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ENGLISH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6C432C-0689-4918-9CBB-E9506CE5DFB6}"/>
              </a:ext>
            </a:extLst>
          </p:cNvPr>
          <p:cNvSpPr txBox="1"/>
          <p:nvPr/>
        </p:nvSpPr>
        <p:spPr>
          <a:xfrm>
            <a:off x="257221" y="826421"/>
            <a:ext cx="2186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sail	</a:t>
            </a:r>
          </a:p>
        </p:txBody>
      </p:sp>
      <p:sp>
        <p:nvSpPr>
          <p:cNvPr id="28" name="Footer Placeholder 5">
            <a:extLst>
              <a:ext uri="{FF2B5EF4-FFF2-40B4-BE49-F238E27FC236}">
                <a16:creationId xmlns:a16="http://schemas.microsoft.com/office/drawing/2014/main" id="{F2A3368B-5143-442B-9B76-8094BEEE8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4D9343-ECF9-4CA7-9265-6BF5F749CDD6}"/>
              </a:ext>
            </a:extLst>
          </p:cNvPr>
          <p:cNvSpPr txBox="1"/>
          <p:nvPr/>
        </p:nvSpPr>
        <p:spPr>
          <a:xfrm>
            <a:off x="58174" y="5166119"/>
            <a:ext cx="1880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sail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da-DK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[d]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F0519B76-96E5-455B-B6C1-63B6979FC1F7}"/>
              </a:ext>
            </a:extLst>
          </p:cNvPr>
          <p:cNvSpPr/>
          <p:nvPr/>
        </p:nvSpPr>
        <p:spPr>
          <a:xfrm>
            <a:off x="806269" y="1515129"/>
            <a:ext cx="450057" cy="179247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371393F-735E-4EA9-9C58-6A143A3B85F2}"/>
              </a:ext>
            </a:extLst>
          </p:cNvPr>
          <p:cNvSpPr txBox="1"/>
          <p:nvPr/>
        </p:nvSpPr>
        <p:spPr>
          <a:xfrm>
            <a:off x="257221" y="3213320"/>
            <a:ext cx="14821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Past</a:t>
            </a: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15DAF200-619A-4E24-ABBF-94C314237728}"/>
              </a:ext>
            </a:extLst>
          </p:cNvPr>
          <p:cNvSpPr/>
          <p:nvPr/>
        </p:nvSpPr>
        <p:spPr>
          <a:xfrm>
            <a:off x="773243" y="3692198"/>
            <a:ext cx="450057" cy="129441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AD12DC-B2E4-4587-9C51-4B90454CFBBF}"/>
              </a:ext>
            </a:extLst>
          </p:cNvPr>
          <p:cNvSpPr/>
          <p:nvPr/>
        </p:nvSpPr>
        <p:spPr>
          <a:xfrm>
            <a:off x="6300282" y="86411"/>
            <a:ext cx="8158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accent6">
                    <a:lumMod val="75000"/>
                  </a:schemeClr>
                </a:solidFill>
                <a:latin typeface="Wingdings" panose="05000000000000000000" pitchFamily="2" charset="2"/>
                <a:cs typeface="Times New Roman" panose="02020603050405020304" pitchFamily="18" charset="0"/>
              </a:rPr>
              <a:t>J</a:t>
            </a:r>
            <a:endParaRPr lang="en-US" sz="6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0273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62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2B75F9-44CF-4B68-8A42-CE3F1EEF7C38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ENGLISH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6C432C-0689-4918-9CBB-E9506CE5DFB6}"/>
              </a:ext>
            </a:extLst>
          </p:cNvPr>
          <p:cNvSpPr txBox="1"/>
          <p:nvPr/>
        </p:nvSpPr>
        <p:spPr>
          <a:xfrm>
            <a:off x="257221" y="826421"/>
            <a:ext cx="2186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sail	</a:t>
            </a:r>
          </a:p>
        </p:txBody>
      </p:sp>
      <p:sp>
        <p:nvSpPr>
          <p:cNvPr id="28" name="Footer Placeholder 5">
            <a:extLst>
              <a:ext uri="{FF2B5EF4-FFF2-40B4-BE49-F238E27FC236}">
                <a16:creationId xmlns:a16="http://schemas.microsoft.com/office/drawing/2014/main" id="{F2A3368B-5143-442B-9B76-8094BEEE8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4D9343-ECF9-4CA7-9265-6BF5F749CDD6}"/>
              </a:ext>
            </a:extLst>
          </p:cNvPr>
          <p:cNvSpPr txBox="1"/>
          <p:nvPr/>
        </p:nvSpPr>
        <p:spPr>
          <a:xfrm>
            <a:off x="58174" y="5166119"/>
            <a:ext cx="1880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sail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da-DK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[d]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F0519B76-96E5-455B-B6C1-63B6979FC1F7}"/>
              </a:ext>
            </a:extLst>
          </p:cNvPr>
          <p:cNvSpPr/>
          <p:nvPr/>
        </p:nvSpPr>
        <p:spPr>
          <a:xfrm>
            <a:off x="806269" y="1515129"/>
            <a:ext cx="450057" cy="179247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371393F-735E-4EA9-9C58-6A143A3B85F2}"/>
              </a:ext>
            </a:extLst>
          </p:cNvPr>
          <p:cNvSpPr txBox="1"/>
          <p:nvPr/>
        </p:nvSpPr>
        <p:spPr>
          <a:xfrm>
            <a:off x="257221" y="3213320"/>
            <a:ext cx="14821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Past</a:t>
            </a: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15DAF200-619A-4E24-ABBF-94C314237728}"/>
              </a:ext>
            </a:extLst>
          </p:cNvPr>
          <p:cNvSpPr/>
          <p:nvPr/>
        </p:nvSpPr>
        <p:spPr>
          <a:xfrm>
            <a:off x="773243" y="3692198"/>
            <a:ext cx="450057" cy="129441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AD12DC-B2E4-4587-9C51-4B90454CFBBF}"/>
              </a:ext>
            </a:extLst>
          </p:cNvPr>
          <p:cNvSpPr/>
          <p:nvPr/>
        </p:nvSpPr>
        <p:spPr>
          <a:xfrm>
            <a:off x="6300282" y="86411"/>
            <a:ext cx="8158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accent6">
                    <a:lumMod val="75000"/>
                  </a:schemeClr>
                </a:solidFill>
                <a:latin typeface="Wingdings" panose="05000000000000000000" pitchFamily="2" charset="2"/>
                <a:cs typeface="Times New Roman" panose="02020603050405020304" pitchFamily="18" charset="0"/>
              </a:rPr>
              <a:t>J</a:t>
            </a:r>
            <a:endParaRPr lang="en-US" sz="6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DEF1F6-588E-4A3C-9BBD-61E5F6C70AD2}"/>
              </a:ext>
            </a:extLst>
          </p:cNvPr>
          <p:cNvSpPr txBox="1"/>
          <p:nvPr/>
        </p:nvSpPr>
        <p:spPr>
          <a:xfrm>
            <a:off x="2625276" y="831109"/>
            <a:ext cx="2186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tap	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78C614-2910-4E4D-A48E-25817150811A}"/>
              </a:ext>
            </a:extLst>
          </p:cNvPr>
          <p:cNvSpPr txBox="1"/>
          <p:nvPr/>
        </p:nvSpPr>
        <p:spPr>
          <a:xfrm>
            <a:off x="2426229" y="5170807"/>
            <a:ext cx="1880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tap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da-DK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[t]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F229B8D1-B963-4729-8153-9D5A191A063E}"/>
              </a:ext>
            </a:extLst>
          </p:cNvPr>
          <p:cNvSpPr/>
          <p:nvPr/>
        </p:nvSpPr>
        <p:spPr>
          <a:xfrm>
            <a:off x="3174324" y="1519817"/>
            <a:ext cx="450057" cy="179247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5B1864-E4D7-44CA-81C3-6E117BB9FB93}"/>
              </a:ext>
            </a:extLst>
          </p:cNvPr>
          <p:cNvSpPr txBox="1"/>
          <p:nvPr/>
        </p:nvSpPr>
        <p:spPr>
          <a:xfrm>
            <a:off x="2625276" y="3218008"/>
            <a:ext cx="14821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Past</a:t>
            </a:r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F323689E-F4AF-4792-AA67-4A759607D284}"/>
              </a:ext>
            </a:extLst>
          </p:cNvPr>
          <p:cNvSpPr/>
          <p:nvPr/>
        </p:nvSpPr>
        <p:spPr>
          <a:xfrm>
            <a:off x="3141298" y="3696886"/>
            <a:ext cx="450057" cy="129441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0244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63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2B75F9-44CF-4B68-8A42-CE3F1EEF7C38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ENGLISH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6C432C-0689-4918-9CBB-E9506CE5DFB6}"/>
              </a:ext>
            </a:extLst>
          </p:cNvPr>
          <p:cNvSpPr txBox="1"/>
          <p:nvPr/>
        </p:nvSpPr>
        <p:spPr>
          <a:xfrm>
            <a:off x="257221" y="826421"/>
            <a:ext cx="2186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sail	</a:t>
            </a:r>
          </a:p>
        </p:txBody>
      </p:sp>
      <p:sp>
        <p:nvSpPr>
          <p:cNvPr id="28" name="Footer Placeholder 5">
            <a:extLst>
              <a:ext uri="{FF2B5EF4-FFF2-40B4-BE49-F238E27FC236}">
                <a16:creationId xmlns:a16="http://schemas.microsoft.com/office/drawing/2014/main" id="{F2A3368B-5143-442B-9B76-8094BEEE8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4D9343-ECF9-4CA7-9265-6BF5F749CDD6}"/>
              </a:ext>
            </a:extLst>
          </p:cNvPr>
          <p:cNvSpPr txBox="1"/>
          <p:nvPr/>
        </p:nvSpPr>
        <p:spPr>
          <a:xfrm>
            <a:off x="58174" y="5166119"/>
            <a:ext cx="1880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sail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da-DK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[d]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F0519B76-96E5-455B-B6C1-63B6979FC1F7}"/>
              </a:ext>
            </a:extLst>
          </p:cNvPr>
          <p:cNvSpPr/>
          <p:nvPr/>
        </p:nvSpPr>
        <p:spPr>
          <a:xfrm>
            <a:off x="806269" y="1515129"/>
            <a:ext cx="450057" cy="179247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371393F-735E-4EA9-9C58-6A143A3B85F2}"/>
              </a:ext>
            </a:extLst>
          </p:cNvPr>
          <p:cNvSpPr txBox="1"/>
          <p:nvPr/>
        </p:nvSpPr>
        <p:spPr>
          <a:xfrm>
            <a:off x="257221" y="3213320"/>
            <a:ext cx="14821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Past</a:t>
            </a: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15DAF200-619A-4E24-ABBF-94C314237728}"/>
              </a:ext>
            </a:extLst>
          </p:cNvPr>
          <p:cNvSpPr/>
          <p:nvPr/>
        </p:nvSpPr>
        <p:spPr>
          <a:xfrm>
            <a:off x="773243" y="3692198"/>
            <a:ext cx="450057" cy="129441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AD12DC-B2E4-4587-9C51-4B90454CFBBF}"/>
              </a:ext>
            </a:extLst>
          </p:cNvPr>
          <p:cNvSpPr/>
          <p:nvPr/>
        </p:nvSpPr>
        <p:spPr>
          <a:xfrm>
            <a:off x="6300282" y="86411"/>
            <a:ext cx="8158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accent6">
                    <a:lumMod val="75000"/>
                  </a:schemeClr>
                </a:solidFill>
                <a:latin typeface="Wingdings" panose="05000000000000000000" pitchFamily="2" charset="2"/>
                <a:cs typeface="Times New Roman" panose="02020603050405020304" pitchFamily="18" charset="0"/>
              </a:rPr>
              <a:t>J</a:t>
            </a:r>
            <a:endParaRPr lang="en-US" sz="6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DEF1F6-588E-4A3C-9BBD-61E5F6C70AD2}"/>
              </a:ext>
            </a:extLst>
          </p:cNvPr>
          <p:cNvSpPr txBox="1"/>
          <p:nvPr/>
        </p:nvSpPr>
        <p:spPr>
          <a:xfrm>
            <a:off x="2625276" y="831109"/>
            <a:ext cx="2186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tap	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78C614-2910-4E4D-A48E-25817150811A}"/>
              </a:ext>
            </a:extLst>
          </p:cNvPr>
          <p:cNvSpPr txBox="1"/>
          <p:nvPr/>
        </p:nvSpPr>
        <p:spPr>
          <a:xfrm>
            <a:off x="2426229" y="5170807"/>
            <a:ext cx="1880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tap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da-DK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[t]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F229B8D1-B963-4729-8153-9D5A191A063E}"/>
              </a:ext>
            </a:extLst>
          </p:cNvPr>
          <p:cNvSpPr/>
          <p:nvPr/>
        </p:nvSpPr>
        <p:spPr>
          <a:xfrm>
            <a:off x="3174324" y="1519817"/>
            <a:ext cx="450057" cy="179247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5B1864-E4D7-44CA-81C3-6E117BB9FB93}"/>
              </a:ext>
            </a:extLst>
          </p:cNvPr>
          <p:cNvSpPr txBox="1"/>
          <p:nvPr/>
        </p:nvSpPr>
        <p:spPr>
          <a:xfrm>
            <a:off x="2625276" y="3218008"/>
            <a:ext cx="14821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Past</a:t>
            </a:r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F323689E-F4AF-4792-AA67-4A759607D284}"/>
              </a:ext>
            </a:extLst>
          </p:cNvPr>
          <p:cNvSpPr/>
          <p:nvPr/>
        </p:nvSpPr>
        <p:spPr>
          <a:xfrm>
            <a:off x="3141298" y="3696886"/>
            <a:ext cx="450057" cy="129441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0BE203-E2AB-4323-8613-2F6B059E1A08}"/>
              </a:ext>
            </a:extLst>
          </p:cNvPr>
          <p:cNvSpPr txBox="1"/>
          <p:nvPr/>
        </p:nvSpPr>
        <p:spPr>
          <a:xfrm>
            <a:off x="4304139" y="821278"/>
            <a:ext cx="2186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shred	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39F5D2-7C3E-491B-8CF3-F8081980B3BA}"/>
              </a:ext>
            </a:extLst>
          </p:cNvPr>
          <p:cNvSpPr txBox="1"/>
          <p:nvPr/>
        </p:nvSpPr>
        <p:spPr>
          <a:xfrm>
            <a:off x="4105092" y="5160976"/>
            <a:ext cx="2385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shred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da-DK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az-Latn-AZ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ıd</a:t>
            </a:r>
            <a:r>
              <a:rPr lang="da-DK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BB60A8D9-EACD-4238-A203-56595F8068B3}"/>
              </a:ext>
            </a:extLst>
          </p:cNvPr>
          <p:cNvSpPr/>
          <p:nvPr/>
        </p:nvSpPr>
        <p:spPr>
          <a:xfrm>
            <a:off x="4853187" y="1509986"/>
            <a:ext cx="450057" cy="179247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0F6084-470A-4864-8B82-C22F4C97CAFF}"/>
              </a:ext>
            </a:extLst>
          </p:cNvPr>
          <p:cNvSpPr txBox="1"/>
          <p:nvPr/>
        </p:nvSpPr>
        <p:spPr>
          <a:xfrm>
            <a:off x="4304139" y="3208177"/>
            <a:ext cx="179186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Past [suffix]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9361CE6E-15EB-4379-85E2-69C4FED8CDED}"/>
              </a:ext>
            </a:extLst>
          </p:cNvPr>
          <p:cNvSpPr/>
          <p:nvPr/>
        </p:nvSpPr>
        <p:spPr>
          <a:xfrm>
            <a:off x="4820161" y="3687055"/>
            <a:ext cx="450057" cy="129441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1729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64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2B75F9-44CF-4B68-8A42-CE3F1EEF7C38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ENGLISH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6C432C-0689-4918-9CBB-E9506CE5DFB6}"/>
              </a:ext>
            </a:extLst>
          </p:cNvPr>
          <p:cNvSpPr txBox="1"/>
          <p:nvPr/>
        </p:nvSpPr>
        <p:spPr>
          <a:xfrm>
            <a:off x="290497" y="1141730"/>
            <a:ext cx="112522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John sail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[d]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Seven Seas in search of treasure.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John tap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[t]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his desk with a pencil.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John shred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az-Latn-AZ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ıd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documents.</a:t>
            </a: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John sink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ships of his enemies.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John s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nk the ships of his enemies.</a:t>
            </a:r>
            <a:endParaRPr lang="az-Latn-AZ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9295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65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2B75F9-44CF-4B68-8A42-CE3F1EEF7C38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ENGLISH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6C432C-0689-4918-9CBB-E9506CE5DFB6}"/>
              </a:ext>
            </a:extLst>
          </p:cNvPr>
          <p:cNvSpPr txBox="1"/>
          <p:nvPr/>
        </p:nvSpPr>
        <p:spPr>
          <a:xfrm>
            <a:off x="257221" y="826421"/>
            <a:ext cx="2186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sail	</a:t>
            </a:r>
          </a:p>
        </p:txBody>
      </p:sp>
      <p:sp>
        <p:nvSpPr>
          <p:cNvPr id="28" name="Footer Placeholder 5">
            <a:extLst>
              <a:ext uri="{FF2B5EF4-FFF2-40B4-BE49-F238E27FC236}">
                <a16:creationId xmlns:a16="http://schemas.microsoft.com/office/drawing/2014/main" id="{F2A3368B-5143-442B-9B76-8094BEEE8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4D9343-ECF9-4CA7-9265-6BF5F749CDD6}"/>
              </a:ext>
            </a:extLst>
          </p:cNvPr>
          <p:cNvSpPr txBox="1"/>
          <p:nvPr/>
        </p:nvSpPr>
        <p:spPr>
          <a:xfrm>
            <a:off x="58174" y="5166119"/>
            <a:ext cx="1880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sail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da-DK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[d]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F0519B76-96E5-455B-B6C1-63B6979FC1F7}"/>
              </a:ext>
            </a:extLst>
          </p:cNvPr>
          <p:cNvSpPr/>
          <p:nvPr/>
        </p:nvSpPr>
        <p:spPr>
          <a:xfrm>
            <a:off x="806269" y="1515129"/>
            <a:ext cx="450057" cy="179247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371393F-735E-4EA9-9C58-6A143A3B85F2}"/>
              </a:ext>
            </a:extLst>
          </p:cNvPr>
          <p:cNvSpPr txBox="1"/>
          <p:nvPr/>
        </p:nvSpPr>
        <p:spPr>
          <a:xfrm>
            <a:off x="43325" y="3213320"/>
            <a:ext cx="18139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Past [suffix]</a:t>
            </a: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15DAF200-619A-4E24-ABBF-94C314237728}"/>
              </a:ext>
            </a:extLst>
          </p:cNvPr>
          <p:cNvSpPr/>
          <p:nvPr/>
        </p:nvSpPr>
        <p:spPr>
          <a:xfrm>
            <a:off x="773243" y="3692198"/>
            <a:ext cx="450057" cy="129441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AD12DC-B2E4-4587-9C51-4B90454CFBBF}"/>
              </a:ext>
            </a:extLst>
          </p:cNvPr>
          <p:cNvSpPr/>
          <p:nvPr/>
        </p:nvSpPr>
        <p:spPr>
          <a:xfrm>
            <a:off x="6300281" y="86411"/>
            <a:ext cx="77894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accent4">
                    <a:lumMod val="75000"/>
                  </a:schemeClr>
                </a:solidFill>
                <a:latin typeface="Wingdings" panose="05000000000000000000" pitchFamily="2" charset="2"/>
                <a:cs typeface="Times New Roman" panose="02020603050405020304" pitchFamily="18" charset="0"/>
              </a:rPr>
              <a:t>K</a:t>
            </a:r>
          </a:p>
          <a:p>
            <a:endParaRPr lang="en-US" sz="6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DEF1F6-588E-4A3C-9BBD-61E5F6C70AD2}"/>
              </a:ext>
            </a:extLst>
          </p:cNvPr>
          <p:cNvSpPr txBox="1"/>
          <p:nvPr/>
        </p:nvSpPr>
        <p:spPr>
          <a:xfrm>
            <a:off x="2160702" y="831109"/>
            <a:ext cx="2186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tap	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78C614-2910-4E4D-A48E-25817150811A}"/>
              </a:ext>
            </a:extLst>
          </p:cNvPr>
          <p:cNvSpPr txBox="1"/>
          <p:nvPr/>
        </p:nvSpPr>
        <p:spPr>
          <a:xfrm>
            <a:off x="1961655" y="5170807"/>
            <a:ext cx="1880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tap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da-DK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[t]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F229B8D1-B963-4729-8153-9D5A191A063E}"/>
              </a:ext>
            </a:extLst>
          </p:cNvPr>
          <p:cNvSpPr/>
          <p:nvPr/>
        </p:nvSpPr>
        <p:spPr>
          <a:xfrm>
            <a:off x="2709750" y="1519817"/>
            <a:ext cx="450057" cy="179247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5B1864-E4D7-44CA-81C3-6E117BB9FB93}"/>
              </a:ext>
            </a:extLst>
          </p:cNvPr>
          <p:cNvSpPr txBox="1"/>
          <p:nvPr/>
        </p:nvSpPr>
        <p:spPr>
          <a:xfrm>
            <a:off x="2160702" y="3218008"/>
            <a:ext cx="18139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Past [suffix]</a:t>
            </a:r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F323689E-F4AF-4792-AA67-4A759607D284}"/>
              </a:ext>
            </a:extLst>
          </p:cNvPr>
          <p:cNvSpPr/>
          <p:nvPr/>
        </p:nvSpPr>
        <p:spPr>
          <a:xfrm>
            <a:off x="2676724" y="3696886"/>
            <a:ext cx="450057" cy="129441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43C5CCF-83F3-4992-8A5E-078F71A6127D}"/>
              </a:ext>
            </a:extLst>
          </p:cNvPr>
          <p:cNvSpPr txBox="1"/>
          <p:nvPr/>
        </p:nvSpPr>
        <p:spPr>
          <a:xfrm>
            <a:off x="4304139" y="821278"/>
            <a:ext cx="2186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shred	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B421E6D-6562-42F0-8D03-26F651F2E231}"/>
              </a:ext>
            </a:extLst>
          </p:cNvPr>
          <p:cNvSpPr txBox="1"/>
          <p:nvPr/>
        </p:nvSpPr>
        <p:spPr>
          <a:xfrm>
            <a:off x="4105092" y="5160976"/>
            <a:ext cx="2385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shred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da-DK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az-Latn-AZ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ıd</a:t>
            </a:r>
            <a:r>
              <a:rPr lang="da-DK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99B6EDD7-F4FC-4CCD-A50C-3E71E913C70C}"/>
              </a:ext>
            </a:extLst>
          </p:cNvPr>
          <p:cNvSpPr/>
          <p:nvPr/>
        </p:nvSpPr>
        <p:spPr>
          <a:xfrm>
            <a:off x="4853187" y="1509986"/>
            <a:ext cx="450057" cy="179247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247E808-199C-4303-84E0-7D42B2DC505D}"/>
              </a:ext>
            </a:extLst>
          </p:cNvPr>
          <p:cNvSpPr txBox="1"/>
          <p:nvPr/>
        </p:nvSpPr>
        <p:spPr>
          <a:xfrm>
            <a:off x="4304139" y="3208177"/>
            <a:ext cx="179186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Past [suffix]</a:t>
            </a:r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8B74565B-C360-442F-B8B2-246238FEE4CA}"/>
              </a:ext>
            </a:extLst>
          </p:cNvPr>
          <p:cNvSpPr/>
          <p:nvPr/>
        </p:nvSpPr>
        <p:spPr>
          <a:xfrm>
            <a:off x="4820161" y="3687055"/>
            <a:ext cx="450057" cy="129441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AC4285-D31E-48C2-9AFC-69F56DB9F617}"/>
              </a:ext>
            </a:extLst>
          </p:cNvPr>
          <p:cNvSpPr txBox="1"/>
          <p:nvPr/>
        </p:nvSpPr>
        <p:spPr>
          <a:xfrm>
            <a:off x="6425450" y="811446"/>
            <a:ext cx="2186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az-Latn-A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az-Latn-AZ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az-Latn-A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nk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2A279E-878D-40A0-9AEB-D02F4162A4A8}"/>
              </a:ext>
            </a:extLst>
          </p:cNvPr>
          <p:cNvSpPr txBox="1"/>
          <p:nvPr/>
        </p:nvSpPr>
        <p:spPr>
          <a:xfrm>
            <a:off x="6226403" y="5151144"/>
            <a:ext cx="2385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az-Latn-AZ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az-Latn-A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nk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85236D89-CA72-4AF8-B628-9910AAAF4083}"/>
              </a:ext>
            </a:extLst>
          </p:cNvPr>
          <p:cNvSpPr/>
          <p:nvPr/>
        </p:nvSpPr>
        <p:spPr>
          <a:xfrm>
            <a:off x="6974498" y="1500154"/>
            <a:ext cx="450057" cy="179247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66EDF9-8EB1-4182-A7F7-FBE7A930EBA8}"/>
              </a:ext>
            </a:extLst>
          </p:cNvPr>
          <p:cNvSpPr txBox="1"/>
          <p:nvPr/>
        </p:nvSpPr>
        <p:spPr>
          <a:xfrm>
            <a:off x="6425450" y="3198345"/>
            <a:ext cx="21860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Past</a:t>
            </a:r>
            <a:r>
              <a:rPr lang="az-Latn-AZ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[ablaut]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37CCFC0D-4C78-42F9-85FB-05ED84B1DD3F}"/>
              </a:ext>
            </a:extLst>
          </p:cNvPr>
          <p:cNvSpPr/>
          <p:nvPr/>
        </p:nvSpPr>
        <p:spPr>
          <a:xfrm>
            <a:off x="6941472" y="3677223"/>
            <a:ext cx="450057" cy="129441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418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66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2B75F9-44CF-4B68-8A42-CE3F1EEF7C38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ENGLISH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6C432C-0689-4918-9CBB-E9506CE5DFB6}"/>
              </a:ext>
            </a:extLst>
          </p:cNvPr>
          <p:cNvSpPr txBox="1"/>
          <p:nvPr/>
        </p:nvSpPr>
        <p:spPr>
          <a:xfrm>
            <a:off x="290497" y="1141730"/>
            <a:ext cx="1125228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John sail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[d]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Seven Seas in search of treasure.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John tap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[t]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his desk with a pencil.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John shred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az-Latn-AZ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ıd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documents.</a:t>
            </a: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John sink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ships of his enemies.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John s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nk the ships of his enemies.</a:t>
            </a: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John sleep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 late every morning.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John sl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very late every morning.</a:t>
            </a:r>
            <a:endParaRPr lang="az-Latn-AZ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7175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67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2B75F9-44CF-4B68-8A42-CE3F1EEF7C38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ENGLISH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6C432C-0689-4918-9CBB-E9506CE5DFB6}"/>
              </a:ext>
            </a:extLst>
          </p:cNvPr>
          <p:cNvSpPr txBox="1"/>
          <p:nvPr/>
        </p:nvSpPr>
        <p:spPr>
          <a:xfrm>
            <a:off x="257221" y="826421"/>
            <a:ext cx="2186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sail	</a:t>
            </a:r>
          </a:p>
        </p:txBody>
      </p:sp>
      <p:sp>
        <p:nvSpPr>
          <p:cNvPr id="28" name="Footer Placeholder 5">
            <a:extLst>
              <a:ext uri="{FF2B5EF4-FFF2-40B4-BE49-F238E27FC236}">
                <a16:creationId xmlns:a16="http://schemas.microsoft.com/office/drawing/2014/main" id="{F2A3368B-5143-442B-9B76-8094BEEE8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4D9343-ECF9-4CA7-9265-6BF5F749CDD6}"/>
              </a:ext>
            </a:extLst>
          </p:cNvPr>
          <p:cNvSpPr txBox="1"/>
          <p:nvPr/>
        </p:nvSpPr>
        <p:spPr>
          <a:xfrm>
            <a:off x="58174" y="5166119"/>
            <a:ext cx="1880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sail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da-DK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[d]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F0519B76-96E5-455B-B6C1-63B6979FC1F7}"/>
              </a:ext>
            </a:extLst>
          </p:cNvPr>
          <p:cNvSpPr/>
          <p:nvPr/>
        </p:nvSpPr>
        <p:spPr>
          <a:xfrm>
            <a:off x="806269" y="1515129"/>
            <a:ext cx="450057" cy="179247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371393F-735E-4EA9-9C58-6A143A3B85F2}"/>
              </a:ext>
            </a:extLst>
          </p:cNvPr>
          <p:cNvSpPr txBox="1"/>
          <p:nvPr/>
        </p:nvSpPr>
        <p:spPr>
          <a:xfrm>
            <a:off x="43325" y="3213320"/>
            <a:ext cx="18139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Past [suffix]</a:t>
            </a: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15DAF200-619A-4E24-ABBF-94C314237728}"/>
              </a:ext>
            </a:extLst>
          </p:cNvPr>
          <p:cNvSpPr/>
          <p:nvPr/>
        </p:nvSpPr>
        <p:spPr>
          <a:xfrm>
            <a:off x="773243" y="3692198"/>
            <a:ext cx="450057" cy="129441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AD12DC-B2E4-4587-9C51-4B90454CFBBF}"/>
              </a:ext>
            </a:extLst>
          </p:cNvPr>
          <p:cNvSpPr/>
          <p:nvPr/>
        </p:nvSpPr>
        <p:spPr>
          <a:xfrm>
            <a:off x="6300281" y="86411"/>
            <a:ext cx="77894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  <a:latin typeface="Wingdings" panose="05000000000000000000" pitchFamily="2" charset="2"/>
                <a:cs typeface="Times New Roman" panose="02020603050405020304" pitchFamily="18" charset="0"/>
              </a:rPr>
              <a:t>L</a:t>
            </a:r>
            <a:endParaRPr lang="en-US" sz="6000" dirty="0">
              <a:solidFill>
                <a:srgbClr val="FF0000"/>
              </a:solidFill>
            </a:endParaRPr>
          </a:p>
          <a:p>
            <a:endParaRPr lang="en-US" sz="6000" dirty="0">
              <a:solidFill>
                <a:schemeClr val="accent4">
                  <a:lumMod val="75000"/>
                </a:schemeClr>
              </a:solidFill>
              <a:latin typeface="Wingdings" panose="05000000000000000000" pitchFamily="2" charset="2"/>
              <a:cs typeface="Times New Roman" panose="02020603050405020304" pitchFamily="18" charset="0"/>
            </a:endParaRPr>
          </a:p>
          <a:p>
            <a:endParaRPr lang="en-US" sz="6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DEF1F6-588E-4A3C-9BBD-61E5F6C70AD2}"/>
              </a:ext>
            </a:extLst>
          </p:cNvPr>
          <p:cNvSpPr txBox="1"/>
          <p:nvPr/>
        </p:nvSpPr>
        <p:spPr>
          <a:xfrm>
            <a:off x="2160702" y="831109"/>
            <a:ext cx="2186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tap	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78C614-2910-4E4D-A48E-25817150811A}"/>
              </a:ext>
            </a:extLst>
          </p:cNvPr>
          <p:cNvSpPr txBox="1"/>
          <p:nvPr/>
        </p:nvSpPr>
        <p:spPr>
          <a:xfrm>
            <a:off x="1961655" y="5170807"/>
            <a:ext cx="1880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tap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da-DK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[t]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F229B8D1-B963-4729-8153-9D5A191A063E}"/>
              </a:ext>
            </a:extLst>
          </p:cNvPr>
          <p:cNvSpPr/>
          <p:nvPr/>
        </p:nvSpPr>
        <p:spPr>
          <a:xfrm>
            <a:off x="2709750" y="1519817"/>
            <a:ext cx="450057" cy="179247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5B1864-E4D7-44CA-81C3-6E117BB9FB93}"/>
              </a:ext>
            </a:extLst>
          </p:cNvPr>
          <p:cNvSpPr txBox="1"/>
          <p:nvPr/>
        </p:nvSpPr>
        <p:spPr>
          <a:xfrm>
            <a:off x="2160702" y="3218008"/>
            <a:ext cx="18139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Past [suffix]</a:t>
            </a:r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F323689E-F4AF-4792-AA67-4A759607D284}"/>
              </a:ext>
            </a:extLst>
          </p:cNvPr>
          <p:cNvSpPr/>
          <p:nvPr/>
        </p:nvSpPr>
        <p:spPr>
          <a:xfrm>
            <a:off x="2676724" y="3696886"/>
            <a:ext cx="450057" cy="129441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43C5CCF-83F3-4992-8A5E-078F71A6127D}"/>
              </a:ext>
            </a:extLst>
          </p:cNvPr>
          <p:cNvSpPr txBox="1"/>
          <p:nvPr/>
        </p:nvSpPr>
        <p:spPr>
          <a:xfrm>
            <a:off x="4304139" y="821278"/>
            <a:ext cx="2186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shred	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B421E6D-6562-42F0-8D03-26F651F2E231}"/>
              </a:ext>
            </a:extLst>
          </p:cNvPr>
          <p:cNvSpPr txBox="1"/>
          <p:nvPr/>
        </p:nvSpPr>
        <p:spPr>
          <a:xfrm>
            <a:off x="4105092" y="5160976"/>
            <a:ext cx="2385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shred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da-DK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az-Latn-AZ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ıd</a:t>
            </a:r>
            <a:r>
              <a:rPr lang="da-DK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99B6EDD7-F4FC-4CCD-A50C-3E71E913C70C}"/>
              </a:ext>
            </a:extLst>
          </p:cNvPr>
          <p:cNvSpPr/>
          <p:nvPr/>
        </p:nvSpPr>
        <p:spPr>
          <a:xfrm>
            <a:off x="4853187" y="1509986"/>
            <a:ext cx="450057" cy="179247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247E808-199C-4303-84E0-7D42B2DC505D}"/>
              </a:ext>
            </a:extLst>
          </p:cNvPr>
          <p:cNvSpPr txBox="1"/>
          <p:nvPr/>
        </p:nvSpPr>
        <p:spPr>
          <a:xfrm>
            <a:off x="4304139" y="3208177"/>
            <a:ext cx="179186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Past [suffix]</a:t>
            </a:r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8B74565B-C360-442F-B8B2-246238FEE4CA}"/>
              </a:ext>
            </a:extLst>
          </p:cNvPr>
          <p:cNvSpPr/>
          <p:nvPr/>
        </p:nvSpPr>
        <p:spPr>
          <a:xfrm>
            <a:off x="4820161" y="3687055"/>
            <a:ext cx="450057" cy="129441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AC4285-D31E-48C2-9AFC-69F56DB9F617}"/>
              </a:ext>
            </a:extLst>
          </p:cNvPr>
          <p:cNvSpPr txBox="1"/>
          <p:nvPr/>
        </p:nvSpPr>
        <p:spPr>
          <a:xfrm>
            <a:off x="6425450" y="811446"/>
            <a:ext cx="2186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az-Latn-A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az-Latn-AZ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az-Latn-A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nk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2A279E-878D-40A0-9AEB-D02F4162A4A8}"/>
              </a:ext>
            </a:extLst>
          </p:cNvPr>
          <p:cNvSpPr txBox="1"/>
          <p:nvPr/>
        </p:nvSpPr>
        <p:spPr>
          <a:xfrm>
            <a:off x="6226403" y="5151144"/>
            <a:ext cx="2385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az-Latn-AZ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az-Latn-A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nk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85236D89-CA72-4AF8-B628-9910AAAF4083}"/>
              </a:ext>
            </a:extLst>
          </p:cNvPr>
          <p:cNvSpPr/>
          <p:nvPr/>
        </p:nvSpPr>
        <p:spPr>
          <a:xfrm>
            <a:off x="6974498" y="1500154"/>
            <a:ext cx="450057" cy="179247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66EDF9-8EB1-4182-A7F7-FBE7A930EBA8}"/>
              </a:ext>
            </a:extLst>
          </p:cNvPr>
          <p:cNvSpPr txBox="1"/>
          <p:nvPr/>
        </p:nvSpPr>
        <p:spPr>
          <a:xfrm>
            <a:off x="6425450" y="3198345"/>
            <a:ext cx="21860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Past</a:t>
            </a:r>
            <a:r>
              <a:rPr lang="az-Latn-AZ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[ablaut]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37CCFC0D-4C78-42F9-85FB-05ED84B1DD3F}"/>
              </a:ext>
            </a:extLst>
          </p:cNvPr>
          <p:cNvSpPr/>
          <p:nvPr/>
        </p:nvSpPr>
        <p:spPr>
          <a:xfrm>
            <a:off x="6941472" y="3677223"/>
            <a:ext cx="450057" cy="129441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D1B8F5-F3AA-4EB6-A9C8-17E0F69422CD}"/>
              </a:ext>
            </a:extLst>
          </p:cNvPr>
          <p:cNvSpPr txBox="1"/>
          <p:nvPr/>
        </p:nvSpPr>
        <p:spPr>
          <a:xfrm>
            <a:off x="8834354" y="801616"/>
            <a:ext cx="2186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sleep	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EA4686-E8E4-497C-839A-9947CE00A794}"/>
              </a:ext>
            </a:extLst>
          </p:cNvPr>
          <p:cNvSpPr txBox="1"/>
          <p:nvPr/>
        </p:nvSpPr>
        <p:spPr>
          <a:xfrm>
            <a:off x="8635307" y="5141314"/>
            <a:ext cx="2385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[t]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BE96D8CB-E355-4F54-8C75-1D95F8C79AF6}"/>
              </a:ext>
            </a:extLst>
          </p:cNvPr>
          <p:cNvCxnSpPr>
            <a:cxnSpLocks/>
          </p:cNvCxnSpPr>
          <p:nvPr/>
        </p:nvCxnSpPr>
        <p:spPr>
          <a:xfrm rot="5400000">
            <a:off x="7921790" y="1805392"/>
            <a:ext cx="1773294" cy="1240503"/>
          </a:xfrm>
          <a:prstGeom prst="curvedConnector3">
            <a:avLst>
              <a:gd name="adj1" fmla="val 50000"/>
            </a:avLst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9CF8CAE0-EAC5-42E0-9333-0EDA600394FD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70530" y="1617762"/>
            <a:ext cx="6111721" cy="1580584"/>
          </a:xfrm>
          <a:prstGeom prst="curvedConnector3">
            <a:avLst>
              <a:gd name="adj1" fmla="val 96453"/>
            </a:avLst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D468D10D-D006-4AF3-A35A-BD545918F2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7839012" y="3707187"/>
            <a:ext cx="1649292" cy="1485724"/>
          </a:xfrm>
          <a:prstGeom prst="curvedConnector3">
            <a:avLst>
              <a:gd name="adj1" fmla="val 50000"/>
            </a:avLst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FF534375-5E0B-4719-BF3D-3E3A59C9D816}"/>
              </a:ext>
            </a:extLst>
          </p:cNvPr>
          <p:cNvCxnSpPr>
            <a:cxnSpLocks/>
          </p:cNvCxnSpPr>
          <p:nvPr/>
        </p:nvCxnSpPr>
        <p:spPr>
          <a:xfrm>
            <a:off x="3841849" y="3511458"/>
            <a:ext cx="6800751" cy="1779958"/>
          </a:xfrm>
          <a:prstGeom prst="curvedConnector3">
            <a:avLst>
              <a:gd name="adj1" fmla="val 113120"/>
            </a:avLst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3517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68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2B75F9-44CF-4B68-8A42-CE3F1EEF7C38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ENGLISH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6C432C-0689-4918-9CBB-E9506CE5DFB6}"/>
              </a:ext>
            </a:extLst>
          </p:cNvPr>
          <p:cNvSpPr txBox="1"/>
          <p:nvPr/>
        </p:nvSpPr>
        <p:spPr>
          <a:xfrm>
            <a:off x="257221" y="826421"/>
            <a:ext cx="2186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sail	</a:t>
            </a:r>
          </a:p>
        </p:txBody>
      </p:sp>
      <p:sp>
        <p:nvSpPr>
          <p:cNvPr id="28" name="Footer Placeholder 5">
            <a:extLst>
              <a:ext uri="{FF2B5EF4-FFF2-40B4-BE49-F238E27FC236}">
                <a16:creationId xmlns:a16="http://schemas.microsoft.com/office/drawing/2014/main" id="{F2A3368B-5143-442B-9B76-8094BEEE8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4D9343-ECF9-4CA7-9265-6BF5F749CDD6}"/>
              </a:ext>
            </a:extLst>
          </p:cNvPr>
          <p:cNvSpPr txBox="1"/>
          <p:nvPr/>
        </p:nvSpPr>
        <p:spPr>
          <a:xfrm>
            <a:off x="58174" y="5166119"/>
            <a:ext cx="1880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sail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da-DK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[d]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F0519B76-96E5-455B-B6C1-63B6979FC1F7}"/>
              </a:ext>
            </a:extLst>
          </p:cNvPr>
          <p:cNvSpPr/>
          <p:nvPr/>
        </p:nvSpPr>
        <p:spPr>
          <a:xfrm>
            <a:off x="806269" y="1515129"/>
            <a:ext cx="450057" cy="179247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371393F-735E-4EA9-9C58-6A143A3B85F2}"/>
              </a:ext>
            </a:extLst>
          </p:cNvPr>
          <p:cNvSpPr txBox="1"/>
          <p:nvPr/>
        </p:nvSpPr>
        <p:spPr>
          <a:xfrm>
            <a:off x="43325" y="3213320"/>
            <a:ext cx="18139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Past [suffix]</a:t>
            </a: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15DAF200-619A-4E24-ABBF-94C314237728}"/>
              </a:ext>
            </a:extLst>
          </p:cNvPr>
          <p:cNvSpPr/>
          <p:nvPr/>
        </p:nvSpPr>
        <p:spPr>
          <a:xfrm>
            <a:off x="773243" y="3692198"/>
            <a:ext cx="450057" cy="129441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AD12DC-B2E4-4587-9C51-4B90454CFBBF}"/>
              </a:ext>
            </a:extLst>
          </p:cNvPr>
          <p:cNvSpPr/>
          <p:nvPr/>
        </p:nvSpPr>
        <p:spPr>
          <a:xfrm>
            <a:off x="6300281" y="86411"/>
            <a:ext cx="77894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  <a:latin typeface="Wingdings" panose="05000000000000000000" pitchFamily="2" charset="2"/>
                <a:cs typeface="Times New Roman" panose="02020603050405020304" pitchFamily="18" charset="0"/>
              </a:rPr>
              <a:t>L</a:t>
            </a:r>
            <a:endParaRPr lang="en-US" sz="6000" dirty="0">
              <a:solidFill>
                <a:srgbClr val="FF0000"/>
              </a:solidFill>
            </a:endParaRPr>
          </a:p>
          <a:p>
            <a:endParaRPr lang="en-US" sz="6000" dirty="0">
              <a:solidFill>
                <a:schemeClr val="accent4">
                  <a:lumMod val="75000"/>
                </a:schemeClr>
              </a:solidFill>
              <a:latin typeface="Wingdings" panose="05000000000000000000" pitchFamily="2" charset="2"/>
              <a:cs typeface="Times New Roman" panose="02020603050405020304" pitchFamily="18" charset="0"/>
            </a:endParaRPr>
          </a:p>
          <a:p>
            <a:endParaRPr lang="en-US" sz="6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DEF1F6-588E-4A3C-9BBD-61E5F6C70AD2}"/>
              </a:ext>
            </a:extLst>
          </p:cNvPr>
          <p:cNvSpPr txBox="1"/>
          <p:nvPr/>
        </p:nvSpPr>
        <p:spPr>
          <a:xfrm>
            <a:off x="2160702" y="831109"/>
            <a:ext cx="2186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tap	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78C614-2910-4E4D-A48E-25817150811A}"/>
              </a:ext>
            </a:extLst>
          </p:cNvPr>
          <p:cNvSpPr txBox="1"/>
          <p:nvPr/>
        </p:nvSpPr>
        <p:spPr>
          <a:xfrm>
            <a:off x="1961655" y="5170807"/>
            <a:ext cx="1880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tap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da-DK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[t]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F229B8D1-B963-4729-8153-9D5A191A063E}"/>
              </a:ext>
            </a:extLst>
          </p:cNvPr>
          <p:cNvSpPr/>
          <p:nvPr/>
        </p:nvSpPr>
        <p:spPr>
          <a:xfrm>
            <a:off x="2709750" y="1519817"/>
            <a:ext cx="450057" cy="179247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5B1864-E4D7-44CA-81C3-6E117BB9FB93}"/>
              </a:ext>
            </a:extLst>
          </p:cNvPr>
          <p:cNvSpPr txBox="1"/>
          <p:nvPr/>
        </p:nvSpPr>
        <p:spPr>
          <a:xfrm>
            <a:off x="2160702" y="3218008"/>
            <a:ext cx="18139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Past [suffix]</a:t>
            </a:r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F323689E-F4AF-4792-AA67-4A759607D284}"/>
              </a:ext>
            </a:extLst>
          </p:cNvPr>
          <p:cNvSpPr/>
          <p:nvPr/>
        </p:nvSpPr>
        <p:spPr>
          <a:xfrm>
            <a:off x="2676724" y="3696886"/>
            <a:ext cx="450057" cy="129441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43C5CCF-83F3-4992-8A5E-078F71A6127D}"/>
              </a:ext>
            </a:extLst>
          </p:cNvPr>
          <p:cNvSpPr txBox="1"/>
          <p:nvPr/>
        </p:nvSpPr>
        <p:spPr>
          <a:xfrm>
            <a:off x="4304139" y="821278"/>
            <a:ext cx="2186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shred	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B421E6D-6562-42F0-8D03-26F651F2E231}"/>
              </a:ext>
            </a:extLst>
          </p:cNvPr>
          <p:cNvSpPr txBox="1"/>
          <p:nvPr/>
        </p:nvSpPr>
        <p:spPr>
          <a:xfrm>
            <a:off x="4105092" y="5160976"/>
            <a:ext cx="2385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shred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da-DK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az-Latn-AZ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ıd</a:t>
            </a:r>
            <a:r>
              <a:rPr lang="da-DK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99B6EDD7-F4FC-4CCD-A50C-3E71E913C70C}"/>
              </a:ext>
            </a:extLst>
          </p:cNvPr>
          <p:cNvSpPr/>
          <p:nvPr/>
        </p:nvSpPr>
        <p:spPr>
          <a:xfrm>
            <a:off x="4853187" y="1509986"/>
            <a:ext cx="450057" cy="179247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247E808-199C-4303-84E0-7D42B2DC505D}"/>
              </a:ext>
            </a:extLst>
          </p:cNvPr>
          <p:cNvSpPr txBox="1"/>
          <p:nvPr/>
        </p:nvSpPr>
        <p:spPr>
          <a:xfrm>
            <a:off x="4304139" y="3208177"/>
            <a:ext cx="179186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Past [suffix]</a:t>
            </a:r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8B74565B-C360-442F-B8B2-246238FEE4CA}"/>
              </a:ext>
            </a:extLst>
          </p:cNvPr>
          <p:cNvSpPr/>
          <p:nvPr/>
        </p:nvSpPr>
        <p:spPr>
          <a:xfrm>
            <a:off x="4820161" y="3687055"/>
            <a:ext cx="450057" cy="129441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AC4285-D31E-48C2-9AFC-69F56DB9F617}"/>
              </a:ext>
            </a:extLst>
          </p:cNvPr>
          <p:cNvSpPr txBox="1"/>
          <p:nvPr/>
        </p:nvSpPr>
        <p:spPr>
          <a:xfrm>
            <a:off x="6425450" y="811446"/>
            <a:ext cx="2186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az-Latn-A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az-Latn-AZ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az-Latn-A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nk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2A279E-878D-40A0-9AEB-D02F4162A4A8}"/>
              </a:ext>
            </a:extLst>
          </p:cNvPr>
          <p:cNvSpPr txBox="1"/>
          <p:nvPr/>
        </p:nvSpPr>
        <p:spPr>
          <a:xfrm>
            <a:off x="6226403" y="5151144"/>
            <a:ext cx="2385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az-Latn-AZ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az-Latn-A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nk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85236D89-CA72-4AF8-B628-9910AAAF4083}"/>
              </a:ext>
            </a:extLst>
          </p:cNvPr>
          <p:cNvSpPr/>
          <p:nvPr/>
        </p:nvSpPr>
        <p:spPr>
          <a:xfrm>
            <a:off x="6974498" y="1500154"/>
            <a:ext cx="450057" cy="179247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66EDF9-8EB1-4182-A7F7-FBE7A930EBA8}"/>
              </a:ext>
            </a:extLst>
          </p:cNvPr>
          <p:cNvSpPr txBox="1"/>
          <p:nvPr/>
        </p:nvSpPr>
        <p:spPr>
          <a:xfrm>
            <a:off x="6425450" y="3198345"/>
            <a:ext cx="21860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Past</a:t>
            </a:r>
            <a:r>
              <a:rPr lang="az-Latn-AZ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[ablaut]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37CCFC0D-4C78-42F9-85FB-05ED84B1DD3F}"/>
              </a:ext>
            </a:extLst>
          </p:cNvPr>
          <p:cNvSpPr/>
          <p:nvPr/>
        </p:nvSpPr>
        <p:spPr>
          <a:xfrm>
            <a:off x="6941472" y="3677223"/>
            <a:ext cx="450057" cy="129441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D1B8F5-F3AA-4EB6-A9C8-17E0F69422CD}"/>
              </a:ext>
            </a:extLst>
          </p:cNvPr>
          <p:cNvSpPr txBox="1"/>
          <p:nvPr/>
        </p:nvSpPr>
        <p:spPr>
          <a:xfrm>
            <a:off x="8834354" y="801616"/>
            <a:ext cx="2186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sleep	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EA4686-E8E4-497C-839A-9947CE00A794}"/>
              </a:ext>
            </a:extLst>
          </p:cNvPr>
          <p:cNvSpPr txBox="1"/>
          <p:nvPr/>
        </p:nvSpPr>
        <p:spPr>
          <a:xfrm>
            <a:off x="8635307" y="5141314"/>
            <a:ext cx="2385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[t]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BE96D8CB-E355-4F54-8C75-1D95F8C79AF6}"/>
              </a:ext>
            </a:extLst>
          </p:cNvPr>
          <p:cNvCxnSpPr>
            <a:cxnSpLocks/>
          </p:cNvCxnSpPr>
          <p:nvPr/>
        </p:nvCxnSpPr>
        <p:spPr>
          <a:xfrm rot="5400000">
            <a:off x="7921790" y="1805391"/>
            <a:ext cx="1773294" cy="1240503"/>
          </a:xfrm>
          <a:prstGeom prst="curvedConnector3">
            <a:avLst>
              <a:gd name="adj1" fmla="val 50000"/>
            </a:avLst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9CF8CAE0-EAC5-42E0-9333-0EDA600394FD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70530" y="1607929"/>
            <a:ext cx="6111721" cy="1580584"/>
          </a:xfrm>
          <a:prstGeom prst="curvedConnector3">
            <a:avLst>
              <a:gd name="adj1" fmla="val 96453"/>
            </a:avLst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D468D10D-D006-4AF3-A35A-BD545918F2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7839012" y="3707187"/>
            <a:ext cx="1649292" cy="1485724"/>
          </a:xfrm>
          <a:prstGeom prst="curvedConnector3">
            <a:avLst>
              <a:gd name="adj1" fmla="val 50000"/>
            </a:avLst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FF534375-5E0B-4719-BF3D-3E3A59C9D816}"/>
              </a:ext>
            </a:extLst>
          </p:cNvPr>
          <p:cNvCxnSpPr>
            <a:cxnSpLocks/>
          </p:cNvCxnSpPr>
          <p:nvPr/>
        </p:nvCxnSpPr>
        <p:spPr>
          <a:xfrm>
            <a:off x="3841849" y="3511458"/>
            <a:ext cx="6800751" cy="1779958"/>
          </a:xfrm>
          <a:prstGeom prst="curvedConnector3">
            <a:avLst>
              <a:gd name="adj1" fmla="val 113120"/>
            </a:avLst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27FF4686-2A71-4B5E-8ED1-7B4B7833B09D}"/>
              </a:ext>
            </a:extLst>
          </p:cNvPr>
          <p:cNvSpPr/>
          <p:nvPr/>
        </p:nvSpPr>
        <p:spPr>
          <a:xfrm>
            <a:off x="176503" y="145998"/>
            <a:ext cx="11758275" cy="6173620"/>
          </a:xfrm>
          <a:prstGeom prst="rect">
            <a:avLst/>
          </a:prstGeom>
          <a:solidFill>
            <a:schemeClr val="bg1">
              <a:alpha val="82000"/>
            </a:schemeClr>
          </a:solidFill>
          <a:ln w="38100">
            <a:noFill/>
          </a:ln>
        </p:spPr>
        <p:txBody>
          <a:bodyPr wrap="square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6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6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6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6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6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6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6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0ADD3F5-A580-412F-8BAB-F6C366100A43}"/>
              </a:ext>
            </a:extLst>
          </p:cNvPr>
          <p:cNvSpPr txBox="1"/>
          <p:nvPr/>
        </p:nvSpPr>
        <p:spPr>
          <a:xfrm rot="21041216">
            <a:off x="1621959" y="1260922"/>
            <a:ext cx="95284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EXPONENCE</a:t>
            </a:r>
          </a:p>
        </p:txBody>
      </p:sp>
    </p:spTree>
    <p:extLst>
      <p:ext uri="{BB962C8B-B14F-4D97-AF65-F5344CB8AC3E}">
        <p14:creationId xmlns:p14="http://schemas.microsoft.com/office/powerpoint/2010/main" val="34660181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69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2B75F9-44CF-4B68-8A42-CE3F1EEF7C38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Single </a:t>
            </a:r>
            <a:r>
              <a:rPr lang="en-US" sz="2400" b="1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exponence</a:t>
            </a:r>
            <a: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and multiple </a:t>
            </a:r>
            <a:r>
              <a:rPr lang="en-US" sz="2400" b="1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exponence</a:t>
            </a:r>
            <a:endParaRPr lang="en-US" sz="2400" b="1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6C432C-0689-4918-9CBB-E9506CE5DFB6}"/>
              </a:ext>
            </a:extLst>
          </p:cNvPr>
          <p:cNvSpPr txBox="1"/>
          <p:nvPr/>
        </p:nvSpPr>
        <p:spPr>
          <a:xfrm>
            <a:off x="290497" y="1141730"/>
            <a:ext cx="1125228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exponence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occurrence of a single realization of a single morphosemantic feature, bundle of features, or derivational category within a word. 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e.g.: s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nk, sail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ed,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95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7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E7DCD6-7F21-4501-B298-09FEFC64655C}"/>
              </a:ext>
            </a:extLst>
          </p:cNvPr>
          <p:cNvSpPr txBox="1"/>
          <p:nvPr/>
        </p:nvSpPr>
        <p:spPr>
          <a:xfrm>
            <a:off x="9107931" y="1226257"/>
            <a:ext cx="6036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8ED078A-FAEA-4FB6-BABF-604AA2D9B3EE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 lot of case in the Caucasus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2D232B-7FB8-4A79-B912-9BC111A68FB5}"/>
              </a:ext>
            </a:extLst>
          </p:cNvPr>
          <p:cNvSpPr txBox="1"/>
          <p:nvPr/>
        </p:nvSpPr>
        <p:spPr>
          <a:xfrm>
            <a:off x="290497" y="686628"/>
            <a:ext cx="11669274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+mj-lt"/>
              </a:rPr>
              <a:t>How many morphological cases?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Vietnamese:	0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Icelandic:		4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Turkish:		6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Russian:		6 (sometimes 7)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az-Latn-AZ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Avar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		19</a:t>
            </a:r>
          </a:p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Lak:			20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Hungarian:	21 	</a:t>
            </a:r>
          </a:p>
          <a:p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Tabasaran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	48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9727380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70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2B75F9-44CF-4B68-8A42-CE3F1EEF7C38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Single </a:t>
            </a:r>
            <a:r>
              <a:rPr lang="en-US" sz="2400" b="1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exponence</a:t>
            </a:r>
            <a: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and multiple </a:t>
            </a:r>
            <a:r>
              <a:rPr lang="en-US" sz="2400" b="1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exponence</a:t>
            </a:r>
            <a:endParaRPr lang="en-US" sz="2400" b="1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6C432C-0689-4918-9CBB-E9506CE5DFB6}"/>
              </a:ext>
            </a:extLst>
          </p:cNvPr>
          <p:cNvSpPr txBox="1"/>
          <p:nvPr/>
        </p:nvSpPr>
        <p:spPr>
          <a:xfrm>
            <a:off x="290497" y="1141730"/>
            <a:ext cx="1125228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exponence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occurrence of a single realization of a single morphosemantic feature, bundle of features, or derivational category within a word. 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e.g.: s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nk, sail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ed,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exponence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occurrence of multiple realizations of a single morphosemantic feature, bundle of features, or derivational category within a word. </a:t>
            </a:r>
          </a:p>
          <a:p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e.g.: sl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3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8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ʃ’me</a:t>
            </a: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l-G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χ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eme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ʃ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l-G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χ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eme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</a:t>
            </a:r>
            <a:r>
              <a:rPr lang="el-G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χ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eme</a:t>
            </a:r>
            <a:endParaRPr lang="az-Latn-AZ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68A49B5-C2CF-4D03-822A-C17F0A7949EA}"/>
              </a:ext>
            </a:extLst>
          </p:cNvPr>
          <p:cNvSpPr txBox="1">
            <a:spLocks/>
          </p:cNvSpPr>
          <p:nvPr/>
        </p:nvSpPr>
        <p:spPr>
          <a:xfrm>
            <a:off x="9223712" y="6365640"/>
            <a:ext cx="2143944" cy="495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Verdana" panose="020B0604030504040204" pitchFamily="34" charset="0"/>
              </a:rPr>
              <a:t>Harris 2017: 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45E075-E9E0-4F29-80DD-50B5BEF43EF7}"/>
              </a:ext>
            </a:extLst>
          </p:cNvPr>
          <p:cNvSpPr/>
          <p:nvPr/>
        </p:nvSpPr>
        <p:spPr>
          <a:xfrm>
            <a:off x="143228" y="1141730"/>
            <a:ext cx="11758275" cy="2646499"/>
          </a:xfrm>
          <a:prstGeom prst="rect">
            <a:avLst/>
          </a:prstGeom>
          <a:solidFill>
            <a:schemeClr val="bg1">
              <a:alpha val="37000"/>
            </a:schemeClr>
          </a:solidFill>
          <a:ln w="38100">
            <a:noFill/>
          </a:ln>
        </p:spPr>
        <p:txBody>
          <a:bodyPr wrap="square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6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6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6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6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6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6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6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5827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71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2B75F9-44CF-4B68-8A42-CE3F1EEF7C38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Single </a:t>
            </a:r>
            <a:r>
              <a:rPr lang="en-US" sz="2400" b="1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exponence</a:t>
            </a:r>
            <a: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and multiple </a:t>
            </a:r>
            <a:r>
              <a:rPr lang="en-US" sz="2400" b="1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exponence</a:t>
            </a:r>
            <a:endParaRPr lang="en-US" sz="2400" b="1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6C432C-0689-4918-9CBB-E9506CE5DFB6}"/>
              </a:ext>
            </a:extLst>
          </p:cNvPr>
          <p:cNvSpPr txBox="1"/>
          <p:nvPr/>
        </p:nvSpPr>
        <p:spPr>
          <a:xfrm>
            <a:off x="290497" y="1141730"/>
            <a:ext cx="1125228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exponence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nothing to do with ergativity in particular, but some languages, like Adyghe, have 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exponence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its ergative marking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exponence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thought to be rare in the languages of the world (though we have it in past tense marking in English), but it is a phenomenon found in many languages in the Caucasus, with different kinds of features.</a:t>
            </a:r>
            <a:endParaRPr lang="az-Latn-AZ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68A49B5-C2CF-4D03-822A-C17F0A7949EA}"/>
              </a:ext>
            </a:extLst>
          </p:cNvPr>
          <p:cNvSpPr txBox="1">
            <a:spLocks/>
          </p:cNvSpPr>
          <p:nvPr/>
        </p:nvSpPr>
        <p:spPr>
          <a:xfrm>
            <a:off x="9223712" y="6365640"/>
            <a:ext cx="2143944" cy="495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Verdana" panose="020B0604030504040204" pitchFamily="34" charset="0"/>
              </a:rPr>
              <a:t>Harris 2017: 9</a:t>
            </a:r>
          </a:p>
        </p:txBody>
      </p:sp>
    </p:spTree>
    <p:extLst>
      <p:ext uri="{BB962C8B-B14F-4D97-AF65-F5344CB8AC3E}">
        <p14:creationId xmlns:p14="http://schemas.microsoft.com/office/powerpoint/2010/main" val="870597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72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6C432C-0689-4918-9CBB-E9506CE5DFB6}"/>
              </a:ext>
            </a:extLst>
          </p:cNvPr>
          <p:cNvSpPr txBox="1"/>
          <p:nvPr/>
        </p:nvSpPr>
        <p:spPr>
          <a:xfrm>
            <a:off x="290497" y="877184"/>
            <a:ext cx="1037512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AVAR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E7DCD6-7F21-4501-B298-09FEFC64655C}"/>
              </a:ext>
            </a:extLst>
          </p:cNvPr>
          <p:cNvSpPr txBox="1"/>
          <p:nvPr/>
        </p:nvSpPr>
        <p:spPr>
          <a:xfrm>
            <a:off x="9107931" y="1226257"/>
            <a:ext cx="6036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000402-9DBA-47E4-B236-92053DE52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203" y="2883400"/>
            <a:ext cx="5957313" cy="3524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A8F26D2-1966-418D-ADDC-A0A0C51DEEE8}"/>
              </a:ext>
            </a:extLst>
          </p:cNvPr>
          <p:cNvSpPr/>
          <p:nvPr/>
        </p:nvSpPr>
        <p:spPr>
          <a:xfrm>
            <a:off x="9398336" y="4487221"/>
            <a:ext cx="644695" cy="59345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600" dirty="0">
              <a:solidFill>
                <a:schemeClr val="accent1"/>
              </a:solidFill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8FE4236-C518-44DF-B085-46CB53E0BD92}"/>
              </a:ext>
            </a:extLst>
          </p:cNvPr>
          <p:cNvCxnSpPr>
            <a:cxnSpLocks/>
          </p:cNvCxnSpPr>
          <p:nvPr/>
        </p:nvCxnSpPr>
        <p:spPr>
          <a:xfrm flipV="1">
            <a:off x="9398336" y="-22434"/>
            <a:ext cx="644695" cy="4509656"/>
          </a:xfrm>
          <a:prstGeom prst="line">
            <a:avLst/>
          </a:prstGeom>
          <a:ln w="38100">
            <a:solidFill>
              <a:schemeClr val="accent2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5573209-9BBE-4462-8DEF-54CB3D6851BD}"/>
              </a:ext>
            </a:extLst>
          </p:cNvPr>
          <p:cNvCxnSpPr>
            <a:cxnSpLocks/>
          </p:cNvCxnSpPr>
          <p:nvPr/>
        </p:nvCxnSpPr>
        <p:spPr>
          <a:xfrm flipV="1">
            <a:off x="9398336" y="1954738"/>
            <a:ext cx="644695" cy="3137265"/>
          </a:xfrm>
          <a:prstGeom prst="line">
            <a:avLst/>
          </a:prstGeom>
          <a:ln w="38100">
            <a:solidFill>
              <a:schemeClr val="accent2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3F6D458-30D7-4965-8F19-A7F7DB2C2E11}"/>
              </a:ext>
            </a:extLst>
          </p:cNvPr>
          <p:cNvCxnSpPr>
            <a:cxnSpLocks/>
          </p:cNvCxnSpPr>
          <p:nvPr/>
        </p:nvCxnSpPr>
        <p:spPr>
          <a:xfrm flipV="1">
            <a:off x="10039594" y="1969477"/>
            <a:ext cx="2150922" cy="3122526"/>
          </a:xfrm>
          <a:prstGeom prst="line">
            <a:avLst/>
          </a:prstGeom>
          <a:ln w="38100">
            <a:solidFill>
              <a:schemeClr val="accent2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D9755E-50A7-4DA1-80E4-E046E43D28DA}"/>
              </a:ext>
            </a:extLst>
          </p:cNvPr>
          <p:cNvCxnSpPr>
            <a:cxnSpLocks/>
          </p:cNvCxnSpPr>
          <p:nvPr/>
        </p:nvCxnSpPr>
        <p:spPr>
          <a:xfrm flipV="1">
            <a:off x="10040738" y="0"/>
            <a:ext cx="2149778" cy="4490620"/>
          </a:xfrm>
          <a:prstGeom prst="line">
            <a:avLst/>
          </a:prstGeom>
          <a:ln w="38100">
            <a:solidFill>
              <a:schemeClr val="accent2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016E784-AF2A-491C-BE1C-535453FD28A7}"/>
              </a:ext>
            </a:extLst>
          </p:cNvPr>
          <p:cNvSpPr txBox="1"/>
          <p:nvPr/>
        </p:nvSpPr>
        <p:spPr>
          <a:xfrm>
            <a:off x="285859" y="1382822"/>
            <a:ext cx="581014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Dargi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Archi, Avar is an East Caucasian language spoken in the Republic of Dagestan.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Avar is spoken by ~1 million people.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standard dialect of Avar is based on the version of the language spoken in the village of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Khunzakh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Avar has 3 genders in the singular: masculine, feminine, and neuter.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7C62B3-8247-4D1C-892C-B8B5D4D23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1340" y="6955"/>
            <a:ext cx="2128032" cy="194778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5421813-4A90-4491-897B-E0F70DA1C55F}"/>
              </a:ext>
            </a:extLst>
          </p:cNvPr>
          <p:cNvSpPr/>
          <p:nvPr/>
        </p:nvSpPr>
        <p:spPr>
          <a:xfrm>
            <a:off x="10043032" y="-1"/>
            <a:ext cx="2147484" cy="196947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600" dirty="0">
              <a:solidFill>
                <a:schemeClr val="accent1"/>
              </a:solidFill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2227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73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2B75F9-44CF-4B68-8A42-CE3F1EEF7C38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Multiple </a:t>
            </a:r>
            <a:r>
              <a:rPr lang="en-US" sz="2400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exponence</a:t>
            </a:r>
            <a:b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AVAR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BB3AAB-D50E-49C4-A7AF-E4FFDFB0788F}"/>
              </a:ext>
            </a:extLst>
          </p:cNvPr>
          <p:cNvSpPr txBox="1"/>
          <p:nvPr/>
        </p:nvSpPr>
        <p:spPr>
          <a:xfrm>
            <a:off x="290497" y="686628"/>
            <a:ext cx="11941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three genders in the singular, which are collapsed in the plural. Gender and number agreement is marked on adjectives.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7DF12B-42D0-4B19-8938-96C968C9B70F}"/>
              </a:ext>
            </a:extLst>
          </p:cNvPr>
          <p:cNvSpPr txBox="1"/>
          <p:nvPr/>
        </p:nvSpPr>
        <p:spPr>
          <a:xfrm>
            <a:off x="443896" y="1545755"/>
            <a:ext cx="292160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хер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</a:t>
            </a: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xer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old-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MASC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‘old’ (masculine)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1693C24A-A4ED-46EA-93B3-25805D9EF287}"/>
              </a:ext>
            </a:extLst>
          </p:cNvPr>
          <p:cNvSpPr txBox="1">
            <a:spLocks/>
          </p:cNvSpPr>
          <p:nvPr/>
        </p:nvSpPr>
        <p:spPr>
          <a:xfrm>
            <a:off x="27241" y="6244148"/>
            <a:ext cx="4633380" cy="667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Čikobava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Cercvaje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1962: 195-196; Harris 2017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D053F1-FD64-42B8-AF04-3F34F5439ECC}"/>
              </a:ext>
            </a:extLst>
          </p:cNvPr>
          <p:cNvSpPr txBox="1"/>
          <p:nvPr/>
        </p:nvSpPr>
        <p:spPr>
          <a:xfrm>
            <a:off x="3422508" y="1539405"/>
            <a:ext cx="249061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хер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ай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xer-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aj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old-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FEM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‘old’ (feminine)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0DB7BB-AE75-41FE-800B-E5262187BBC6}"/>
              </a:ext>
            </a:extLst>
          </p:cNvPr>
          <p:cNvSpPr txBox="1"/>
          <p:nvPr/>
        </p:nvSpPr>
        <p:spPr>
          <a:xfrm>
            <a:off x="6269065" y="1553051"/>
            <a:ext cx="292160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хер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аб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xer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old-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NEUT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‘old’ (neuter)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D03BD-D3BE-4F9A-8E14-8D843F06FA30}"/>
              </a:ext>
            </a:extLst>
          </p:cNvPr>
          <p:cNvSpPr txBox="1"/>
          <p:nvPr/>
        </p:nvSpPr>
        <p:spPr>
          <a:xfrm>
            <a:off x="9447183" y="1546701"/>
            <a:ext cx="214768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хер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xer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old-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‘old’ (plural)</a:t>
            </a:r>
          </a:p>
        </p:txBody>
      </p:sp>
    </p:spTree>
    <p:extLst>
      <p:ext uri="{BB962C8B-B14F-4D97-AF65-F5344CB8AC3E}">
        <p14:creationId xmlns:p14="http://schemas.microsoft.com/office/powerpoint/2010/main" val="21495944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74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2B75F9-44CF-4B68-8A42-CE3F1EEF7C38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Multiple </a:t>
            </a:r>
            <a:r>
              <a:rPr lang="en-US" sz="2400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exponence</a:t>
            </a:r>
            <a:b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AVAR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B87515C-BFC8-48A8-BE0F-2451A68F2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766" y="3429000"/>
            <a:ext cx="1859944" cy="108370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CC58A4-28F6-48E9-BB99-FD31DB46C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4228" y="5324592"/>
            <a:ext cx="1859944" cy="3525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B4984B-D7A2-4553-9EA3-43F79C8DC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331" y="5738119"/>
            <a:ext cx="1859944" cy="4551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B9B408-F2EA-4747-9812-E904A0768A1A}"/>
              </a:ext>
            </a:extLst>
          </p:cNvPr>
          <p:cNvSpPr txBox="1"/>
          <p:nvPr/>
        </p:nvSpPr>
        <p:spPr>
          <a:xfrm>
            <a:off x="578224" y="930910"/>
            <a:ext cx="1032574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Мэтт 	</a:t>
            </a:r>
            <a:r>
              <a:rPr lang="az-Latn-AZ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уго	</a:t>
            </a:r>
            <a:r>
              <a:rPr lang="az-Latn-AZ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ц1акъ		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ац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чи</a:t>
            </a: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Mɛtt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az-Latn-AZ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ugo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az-Latn-AZ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ts’aq</a:t>
            </a:r>
            <a:r>
              <a:rPr lang="el-G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χːʼ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-a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ts’:ad-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tʃ</a:t>
            </a:r>
            <a:r>
              <a:rPr lang="az-Latn-AZ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br>
              <a:rPr lang="az-Latn-AZ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z-Latn-AZ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Matt.</a:t>
            </a:r>
            <a:r>
              <a:rPr lang="az-Latn-A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.ABS</a:t>
            </a:r>
            <a:r>
              <a:rPr lang="az-Latn-AZ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MASC</a:t>
            </a:r>
            <a:r>
              <a:rPr lang="en-US" sz="2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az-Latn-AZ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	very		</a:t>
            </a:r>
            <a:r>
              <a:rPr lang="en-US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MASC</a:t>
            </a:r>
            <a:r>
              <a:rPr lang="en-US" sz="2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clean-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MASC</a:t>
            </a:r>
            <a:r>
              <a:rPr lang="az-Latn-AZ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person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az-Latn-AZ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Matt is a very clean person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8547136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75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2B75F9-44CF-4B68-8A42-CE3F1EEF7C38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Multiple </a:t>
            </a:r>
            <a:r>
              <a:rPr lang="en-US" sz="2400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exponence</a:t>
            </a:r>
            <a:b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AVAR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BB3AAB-D50E-49C4-A7AF-E4FFDFB0788F}"/>
              </a:ext>
            </a:extLst>
          </p:cNvPr>
          <p:cNvSpPr txBox="1"/>
          <p:nvPr/>
        </p:nvSpPr>
        <p:spPr>
          <a:xfrm>
            <a:off x="290497" y="686628"/>
            <a:ext cx="11941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three genders in the singular, which are collapsed in the plural. Gender and number agreement is marked on adjectives.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7DF12B-42D0-4B19-8938-96C968C9B70F}"/>
              </a:ext>
            </a:extLst>
          </p:cNvPr>
          <p:cNvSpPr txBox="1"/>
          <p:nvPr/>
        </p:nvSpPr>
        <p:spPr>
          <a:xfrm>
            <a:off x="443896" y="1545755"/>
            <a:ext cx="292160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хер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</a:t>
            </a: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xer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old-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MASC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‘old’ (masculine)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E3C916-6320-420A-AEA7-45D49F5BA817}"/>
              </a:ext>
            </a:extLst>
          </p:cNvPr>
          <p:cNvSpPr txBox="1"/>
          <p:nvPr/>
        </p:nvSpPr>
        <p:spPr>
          <a:xfrm>
            <a:off x="294854" y="3253098"/>
            <a:ext cx="11585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sometimes Avar adjectives have long forms, which have multiple markers of agreement: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1693C24A-A4ED-46EA-93B3-25805D9EF287}"/>
              </a:ext>
            </a:extLst>
          </p:cNvPr>
          <p:cNvSpPr txBox="1">
            <a:spLocks/>
          </p:cNvSpPr>
          <p:nvPr/>
        </p:nvSpPr>
        <p:spPr>
          <a:xfrm>
            <a:off x="27241" y="6244148"/>
            <a:ext cx="4633380" cy="667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Čikobava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Cercvaje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1962: 195-196; Harris 2017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D053F1-FD64-42B8-AF04-3F34F5439ECC}"/>
              </a:ext>
            </a:extLst>
          </p:cNvPr>
          <p:cNvSpPr txBox="1"/>
          <p:nvPr/>
        </p:nvSpPr>
        <p:spPr>
          <a:xfrm>
            <a:off x="3422508" y="1539405"/>
            <a:ext cx="249061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хер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ай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xer-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aj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old-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FEM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‘old’ (feminine)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0DB7BB-AE75-41FE-800B-E5262187BBC6}"/>
              </a:ext>
            </a:extLst>
          </p:cNvPr>
          <p:cNvSpPr txBox="1"/>
          <p:nvPr/>
        </p:nvSpPr>
        <p:spPr>
          <a:xfrm>
            <a:off x="6269065" y="1553051"/>
            <a:ext cx="292160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хер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аб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xer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old-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NEUT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‘old’ (neuter)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D03BD-D3BE-4F9A-8E14-8D843F06FA30}"/>
              </a:ext>
            </a:extLst>
          </p:cNvPr>
          <p:cNvSpPr txBox="1"/>
          <p:nvPr/>
        </p:nvSpPr>
        <p:spPr>
          <a:xfrm>
            <a:off x="9447183" y="1546701"/>
            <a:ext cx="214768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хер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xer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old-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‘old’ (plural)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31018A-3C87-4791-8F2E-4007B6300E96}"/>
              </a:ext>
            </a:extLst>
          </p:cNvPr>
          <p:cNvSpPr txBox="1"/>
          <p:nvPr/>
        </p:nvSpPr>
        <p:spPr>
          <a:xfrm>
            <a:off x="443896" y="3786818"/>
            <a:ext cx="279900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ац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</a:t>
            </a: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-a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ts’:ad-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MASC</a:t>
            </a:r>
            <a:r>
              <a:rPr lang="en-US" sz="2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clean-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MASC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‘clean’ (masculine)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A1C56C-62C2-48AD-B5D1-36B2C29A6AFE}"/>
              </a:ext>
            </a:extLst>
          </p:cNvPr>
          <p:cNvSpPr txBox="1"/>
          <p:nvPr/>
        </p:nvSpPr>
        <p:spPr>
          <a:xfrm>
            <a:off x="3422508" y="3786817"/>
            <a:ext cx="224462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ай</a:t>
            </a:r>
          </a:p>
          <a:p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-a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ts’:ad-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aj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FEM</a:t>
            </a:r>
            <a:r>
              <a:rPr lang="en-US" sz="2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clean-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FEM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‘clean’ (feminine)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6C0640-6767-4876-A3A6-84457A06425C}"/>
              </a:ext>
            </a:extLst>
          </p:cNvPr>
          <p:cNvSpPr txBox="1"/>
          <p:nvPr/>
        </p:nvSpPr>
        <p:spPr>
          <a:xfrm>
            <a:off x="6269065" y="3714763"/>
            <a:ext cx="252924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-ац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аб</a:t>
            </a:r>
          </a:p>
          <a:p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-a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ts’:ad-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NEUT</a:t>
            </a:r>
            <a:r>
              <a:rPr lang="en-US" sz="2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lean-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NEUT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‘clean’ (neuter)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AEB028-64F4-4246-A8FA-CC6579DF0D99}"/>
              </a:ext>
            </a:extLst>
          </p:cNvPr>
          <p:cNvSpPr txBox="1"/>
          <p:nvPr/>
        </p:nvSpPr>
        <p:spPr>
          <a:xfrm>
            <a:off x="9348856" y="3786817"/>
            <a:ext cx="201187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р-ац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-a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ts’:ad-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</a:t>
            </a:r>
            <a:r>
              <a:rPr lang="en-US" sz="2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clean-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‘clean’ (</a:t>
            </a:r>
            <a:r>
              <a:rPr lang="az-Latn-AZ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plural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979C88-6872-43A1-9733-B79F71A98C1F}"/>
              </a:ext>
            </a:extLst>
          </p:cNvPr>
          <p:cNvSpPr/>
          <p:nvPr/>
        </p:nvSpPr>
        <p:spPr>
          <a:xfrm>
            <a:off x="122574" y="686628"/>
            <a:ext cx="11758275" cy="2566470"/>
          </a:xfrm>
          <a:prstGeom prst="rect">
            <a:avLst/>
          </a:prstGeom>
          <a:solidFill>
            <a:schemeClr val="bg1">
              <a:alpha val="64000"/>
            </a:schemeClr>
          </a:solidFill>
          <a:ln w="38100">
            <a:noFill/>
          </a:ln>
        </p:spPr>
        <p:txBody>
          <a:bodyPr wrap="square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6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6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6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6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6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6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6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9533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76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2B75F9-44CF-4B68-8A42-CE3F1EEF7C38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Multiple </a:t>
            </a:r>
            <a:r>
              <a:rPr lang="en-US" sz="2400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exponence</a:t>
            </a:r>
            <a:b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AVAR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0B552E2-6B46-42D9-8C5E-5170F2F0C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541" y="2792416"/>
            <a:ext cx="6389693" cy="33480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CB0E28-EDDF-44AB-9BC4-BAEAE7896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513" y="3585587"/>
            <a:ext cx="1859944" cy="10837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B87515C-BFC8-48A8-BE0F-2451A68F2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3766" y="3429000"/>
            <a:ext cx="1859944" cy="108370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CC58A4-28F6-48E9-BB99-FD31DB46C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4228" y="5324592"/>
            <a:ext cx="1859944" cy="3525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B4984B-D7A2-4553-9EA3-43F79C8DC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8331" y="5738119"/>
            <a:ext cx="1859944" cy="4551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510CC3-4E66-417E-A245-4BD2D33D1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6910" y="5241359"/>
            <a:ext cx="1427053" cy="6096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EB31D5-4A23-425B-BF67-0A224AE8CF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8331" y="5741935"/>
            <a:ext cx="2579464" cy="3754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B8B82E-D0E2-44AB-BE38-A167C0A24B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7795" y="3772590"/>
            <a:ext cx="2275480" cy="66985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D656E14-B521-4D92-9AFD-E3B7000D7220}"/>
              </a:ext>
            </a:extLst>
          </p:cNvPr>
          <p:cNvSpPr txBox="1"/>
          <p:nvPr/>
        </p:nvSpPr>
        <p:spPr>
          <a:xfrm>
            <a:off x="578224" y="930910"/>
            <a:ext cx="1032574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Мэтт 	</a:t>
            </a:r>
            <a:r>
              <a:rPr lang="az-Latn-AZ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уго	</a:t>
            </a:r>
            <a:r>
              <a:rPr lang="az-Latn-AZ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ц1акъ		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ац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чи</a:t>
            </a: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Mɛtt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az-Latn-AZ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ugo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az-Latn-AZ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ts’aq</a:t>
            </a:r>
            <a:r>
              <a:rPr lang="el-G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χːʼ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-a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ts’:ad-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tʃ</a:t>
            </a:r>
            <a:r>
              <a:rPr lang="az-Latn-AZ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br>
              <a:rPr lang="az-Latn-AZ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z-Latn-AZ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Matt.</a:t>
            </a:r>
            <a:r>
              <a:rPr lang="az-Latn-A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.ABS</a:t>
            </a:r>
            <a:r>
              <a:rPr lang="az-Latn-AZ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MASC</a:t>
            </a:r>
            <a:r>
              <a:rPr lang="en-US" sz="2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az-Latn-AZ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	very		</a:t>
            </a:r>
            <a:r>
              <a:rPr lang="en-US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MASC</a:t>
            </a:r>
            <a:r>
              <a:rPr lang="en-US" sz="2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clean-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MASC</a:t>
            </a:r>
            <a:r>
              <a:rPr lang="az-Latn-AZ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person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az-Latn-AZ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Matt is a very clean person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CF832DA-C768-46ED-B991-742ABFC710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5601" y="3596778"/>
            <a:ext cx="2043334" cy="79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8609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77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6C432C-0689-4918-9CBB-E9506CE5DFB6}"/>
              </a:ext>
            </a:extLst>
          </p:cNvPr>
          <p:cNvSpPr txBox="1"/>
          <p:nvPr/>
        </p:nvSpPr>
        <p:spPr>
          <a:xfrm>
            <a:off x="1575462" y="559780"/>
            <a:ext cx="2428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OLD xer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DF7500-2DBB-4AF5-A044-129E81AC6A70}"/>
              </a:ext>
            </a:extLst>
          </p:cNvPr>
          <p:cNvSpPr txBox="1"/>
          <p:nvPr/>
        </p:nvSpPr>
        <p:spPr>
          <a:xfrm>
            <a:off x="388546" y="4539235"/>
            <a:ext cx="1538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-av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7CC4538D-84DE-48B6-BCB1-3E312C2CEB6D}"/>
              </a:ext>
            </a:extLst>
          </p:cNvPr>
          <p:cNvSpPr/>
          <p:nvPr/>
        </p:nvSpPr>
        <p:spPr>
          <a:xfrm rot="2887278">
            <a:off x="1386094" y="905074"/>
            <a:ext cx="450057" cy="169464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85269D-ECBF-4FB7-9484-A0927B437C4B}"/>
              </a:ext>
            </a:extLst>
          </p:cNvPr>
          <p:cNvSpPr txBox="1"/>
          <p:nvPr/>
        </p:nvSpPr>
        <p:spPr>
          <a:xfrm>
            <a:off x="278353" y="2499839"/>
            <a:ext cx="18604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Masculine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657C0215-457E-495A-AF81-F4EC6B904358}"/>
              </a:ext>
            </a:extLst>
          </p:cNvPr>
          <p:cNvSpPr/>
          <p:nvPr/>
        </p:nvSpPr>
        <p:spPr>
          <a:xfrm>
            <a:off x="794772" y="3039453"/>
            <a:ext cx="450057" cy="149978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050C3D41-3D07-4B01-8D89-DE393096A1C2}"/>
              </a:ext>
            </a:extLst>
          </p:cNvPr>
          <p:cNvSpPr/>
          <p:nvPr/>
        </p:nvSpPr>
        <p:spPr>
          <a:xfrm rot="665463">
            <a:off x="2404327" y="1382340"/>
            <a:ext cx="450057" cy="113998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ooter Placeholder 5">
            <a:extLst>
              <a:ext uri="{FF2B5EF4-FFF2-40B4-BE49-F238E27FC236}">
                <a16:creationId xmlns:a16="http://schemas.microsoft.com/office/drawing/2014/main" id="{F2A3368B-5143-442B-9B76-8094BEEE8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F0519B76-96E5-455B-B6C1-63B6979FC1F7}"/>
              </a:ext>
            </a:extLst>
          </p:cNvPr>
          <p:cNvSpPr/>
          <p:nvPr/>
        </p:nvSpPr>
        <p:spPr>
          <a:xfrm rot="19054706">
            <a:off x="3977706" y="994590"/>
            <a:ext cx="450057" cy="165968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0FC0C9B-FFBF-4DCE-B123-7EACCF9FA09D}"/>
              </a:ext>
            </a:extLst>
          </p:cNvPr>
          <p:cNvSpPr txBox="1">
            <a:spLocks/>
          </p:cNvSpPr>
          <p:nvPr/>
        </p:nvSpPr>
        <p:spPr>
          <a:xfrm>
            <a:off x="454806" y="21109"/>
            <a:ext cx="11061092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Multiple </a:t>
            </a:r>
            <a:r>
              <a:rPr lang="en-US" sz="2400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exponence</a:t>
            </a:r>
            <a:b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AVAR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B37D18-4F29-40FD-9A1E-998A9C25A11D}"/>
              </a:ext>
            </a:extLst>
          </p:cNvPr>
          <p:cNvSpPr txBox="1"/>
          <p:nvPr/>
        </p:nvSpPr>
        <p:spPr>
          <a:xfrm>
            <a:off x="1859895" y="4536461"/>
            <a:ext cx="1538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-aj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8E54FE-9358-4399-92B2-7986126009CA}"/>
              </a:ext>
            </a:extLst>
          </p:cNvPr>
          <p:cNvSpPr txBox="1"/>
          <p:nvPr/>
        </p:nvSpPr>
        <p:spPr>
          <a:xfrm>
            <a:off x="1749702" y="2497065"/>
            <a:ext cx="18604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Feminine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984472B0-C200-454C-A8BA-389D6264EA2B}"/>
              </a:ext>
            </a:extLst>
          </p:cNvPr>
          <p:cNvSpPr/>
          <p:nvPr/>
        </p:nvSpPr>
        <p:spPr>
          <a:xfrm>
            <a:off x="2266121" y="3036679"/>
            <a:ext cx="450057" cy="149978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1E029266-CADD-4670-96AA-090C6E1B69E0}"/>
              </a:ext>
            </a:extLst>
          </p:cNvPr>
          <p:cNvSpPr/>
          <p:nvPr/>
        </p:nvSpPr>
        <p:spPr>
          <a:xfrm rot="20385258">
            <a:off x="3199597" y="1367469"/>
            <a:ext cx="450057" cy="113998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FC8C7E-BA66-4751-9C76-BEA1CC75C1E3}"/>
              </a:ext>
            </a:extLst>
          </p:cNvPr>
          <p:cNvSpPr txBox="1"/>
          <p:nvPr/>
        </p:nvSpPr>
        <p:spPr>
          <a:xfrm>
            <a:off x="3105335" y="4551715"/>
            <a:ext cx="1538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-ab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8E038C-F913-4F6A-8327-C82FCF5EFE71}"/>
              </a:ext>
            </a:extLst>
          </p:cNvPr>
          <p:cNvSpPr txBox="1"/>
          <p:nvPr/>
        </p:nvSpPr>
        <p:spPr>
          <a:xfrm>
            <a:off x="3150312" y="2512319"/>
            <a:ext cx="126950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Neuter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9275CB8E-8810-4510-95DA-B86ACAC35A6D}"/>
              </a:ext>
            </a:extLst>
          </p:cNvPr>
          <p:cNvSpPr/>
          <p:nvPr/>
        </p:nvSpPr>
        <p:spPr>
          <a:xfrm>
            <a:off x="3511561" y="3051933"/>
            <a:ext cx="450057" cy="149978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C326A3-B0B1-4F14-94C7-5E38FAA8B28A}"/>
              </a:ext>
            </a:extLst>
          </p:cNvPr>
          <p:cNvSpPr txBox="1"/>
          <p:nvPr/>
        </p:nvSpPr>
        <p:spPr>
          <a:xfrm>
            <a:off x="4143792" y="4551715"/>
            <a:ext cx="1538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-al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B7077D-C0EE-446B-B054-CC893E2DD837}"/>
              </a:ext>
            </a:extLst>
          </p:cNvPr>
          <p:cNvSpPr txBox="1"/>
          <p:nvPr/>
        </p:nvSpPr>
        <p:spPr>
          <a:xfrm>
            <a:off x="4268181" y="2512319"/>
            <a:ext cx="11437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Plural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7957613C-5705-4DF1-BF6E-69CDADFEFBF3}"/>
              </a:ext>
            </a:extLst>
          </p:cNvPr>
          <p:cNvSpPr/>
          <p:nvPr/>
        </p:nvSpPr>
        <p:spPr>
          <a:xfrm>
            <a:off x="4550018" y="3051933"/>
            <a:ext cx="450057" cy="149978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FA4E0F4-FC8A-4AAC-8BBB-B3B354180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218" y="728035"/>
            <a:ext cx="678671" cy="872096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A37C8C3D-918B-43C9-AD31-63D084EE314F}"/>
              </a:ext>
            </a:extLst>
          </p:cNvPr>
          <p:cNvSpPr/>
          <p:nvPr/>
        </p:nvSpPr>
        <p:spPr>
          <a:xfrm>
            <a:off x="5655568" y="662496"/>
            <a:ext cx="6174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Wingdings" panose="05000000000000000000" pitchFamily="2" charset="2"/>
                <a:cs typeface="Times New Roman" panose="02020603050405020304" pitchFamily="18" charset="0"/>
              </a:rPr>
              <a:t>J</a:t>
            </a:r>
            <a:endParaRPr lang="en-US" sz="4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0604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78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6C432C-0689-4918-9CBB-E9506CE5DFB6}"/>
              </a:ext>
            </a:extLst>
          </p:cNvPr>
          <p:cNvSpPr txBox="1"/>
          <p:nvPr/>
        </p:nvSpPr>
        <p:spPr>
          <a:xfrm>
            <a:off x="1575462" y="559780"/>
            <a:ext cx="2428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OLD xer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DF7500-2DBB-4AF5-A044-129E81AC6A70}"/>
              </a:ext>
            </a:extLst>
          </p:cNvPr>
          <p:cNvSpPr txBox="1"/>
          <p:nvPr/>
        </p:nvSpPr>
        <p:spPr>
          <a:xfrm>
            <a:off x="388546" y="4539235"/>
            <a:ext cx="1538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-av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7CC4538D-84DE-48B6-BCB1-3E312C2CEB6D}"/>
              </a:ext>
            </a:extLst>
          </p:cNvPr>
          <p:cNvSpPr/>
          <p:nvPr/>
        </p:nvSpPr>
        <p:spPr>
          <a:xfrm rot="2887278">
            <a:off x="1386094" y="905074"/>
            <a:ext cx="450057" cy="169464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85269D-ECBF-4FB7-9484-A0927B437C4B}"/>
              </a:ext>
            </a:extLst>
          </p:cNvPr>
          <p:cNvSpPr txBox="1"/>
          <p:nvPr/>
        </p:nvSpPr>
        <p:spPr>
          <a:xfrm>
            <a:off x="278353" y="2499839"/>
            <a:ext cx="18604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Masculine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657C0215-457E-495A-AF81-F4EC6B904358}"/>
              </a:ext>
            </a:extLst>
          </p:cNvPr>
          <p:cNvSpPr/>
          <p:nvPr/>
        </p:nvSpPr>
        <p:spPr>
          <a:xfrm>
            <a:off x="794772" y="3039453"/>
            <a:ext cx="450057" cy="149978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050C3D41-3D07-4B01-8D89-DE393096A1C2}"/>
              </a:ext>
            </a:extLst>
          </p:cNvPr>
          <p:cNvSpPr/>
          <p:nvPr/>
        </p:nvSpPr>
        <p:spPr>
          <a:xfrm rot="665463">
            <a:off x="2404327" y="1382340"/>
            <a:ext cx="450057" cy="113998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ooter Placeholder 5">
            <a:extLst>
              <a:ext uri="{FF2B5EF4-FFF2-40B4-BE49-F238E27FC236}">
                <a16:creationId xmlns:a16="http://schemas.microsoft.com/office/drawing/2014/main" id="{F2A3368B-5143-442B-9B76-8094BEEE8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F0519B76-96E5-455B-B6C1-63B6979FC1F7}"/>
              </a:ext>
            </a:extLst>
          </p:cNvPr>
          <p:cNvSpPr/>
          <p:nvPr/>
        </p:nvSpPr>
        <p:spPr>
          <a:xfrm rot="19054706">
            <a:off x="3977706" y="994590"/>
            <a:ext cx="450057" cy="165968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0FC0C9B-FFBF-4DCE-B123-7EACCF9FA09D}"/>
              </a:ext>
            </a:extLst>
          </p:cNvPr>
          <p:cNvSpPr txBox="1">
            <a:spLocks/>
          </p:cNvSpPr>
          <p:nvPr/>
        </p:nvSpPr>
        <p:spPr>
          <a:xfrm>
            <a:off x="454806" y="21109"/>
            <a:ext cx="11061092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Multiple </a:t>
            </a:r>
            <a:r>
              <a:rPr lang="en-US" sz="2400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exponence</a:t>
            </a:r>
            <a:b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AVAR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B37D18-4F29-40FD-9A1E-998A9C25A11D}"/>
              </a:ext>
            </a:extLst>
          </p:cNvPr>
          <p:cNvSpPr txBox="1"/>
          <p:nvPr/>
        </p:nvSpPr>
        <p:spPr>
          <a:xfrm>
            <a:off x="1859895" y="4536461"/>
            <a:ext cx="1538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-aj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8E54FE-9358-4399-92B2-7986126009CA}"/>
              </a:ext>
            </a:extLst>
          </p:cNvPr>
          <p:cNvSpPr txBox="1"/>
          <p:nvPr/>
        </p:nvSpPr>
        <p:spPr>
          <a:xfrm>
            <a:off x="1749702" y="2497065"/>
            <a:ext cx="18604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Feminine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984472B0-C200-454C-A8BA-389D6264EA2B}"/>
              </a:ext>
            </a:extLst>
          </p:cNvPr>
          <p:cNvSpPr/>
          <p:nvPr/>
        </p:nvSpPr>
        <p:spPr>
          <a:xfrm>
            <a:off x="2266121" y="3036679"/>
            <a:ext cx="450057" cy="149978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1E029266-CADD-4670-96AA-090C6E1B69E0}"/>
              </a:ext>
            </a:extLst>
          </p:cNvPr>
          <p:cNvSpPr/>
          <p:nvPr/>
        </p:nvSpPr>
        <p:spPr>
          <a:xfrm rot="20385258">
            <a:off x="3199597" y="1367469"/>
            <a:ext cx="450057" cy="113998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FC8C7E-BA66-4751-9C76-BEA1CC75C1E3}"/>
              </a:ext>
            </a:extLst>
          </p:cNvPr>
          <p:cNvSpPr txBox="1"/>
          <p:nvPr/>
        </p:nvSpPr>
        <p:spPr>
          <a:xfrm>
            <a:off x="3105335" y="4551715"/>
            <a:ext cx="1538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-ab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8E038C-F913-4F6A-8327-C82FCF5EFE71}"/>
              </a:ext>
            </a:extLst>
          </p:cNvPr>
          <p:cNvSpPr txBox="1"/>
          <p:nvPr/>
        </p:nvSpPr>
        <p:spPr>
          <a:xfrm>
            <a:off x="3150312" y="2512319"/>
            <a:ext cx="126950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Neuter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9275CB8E-8810-4510-95DA-B86ACAC35A6D}"/>
              </a:ext>
            </a:extLst>
          </p:cNvPr>
          <p:cNvSpPr/>
          <p:nvPr/>
        </p:nvSpPr>
        <p:spPr>
          <a:xfrm>
            <a:off x="3511561" y="3051933"/>
            <a:ext cx="450057" cy="149978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C326A3-B0B1-4F14-94C7-5E38FAA8B28A}"/>
              </a:ext>
            </a:extLst>
          </p:cNvPr>
          <p:cNvSpPr txBox="1"/>
          <p:nvPr/>
        </p:nvSpPr>
        <p:spPr>
          <a:xfrm>
            <a:off x="4143792" y="4551715"/>
            <a:ext cx="1538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-al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B7077D-C0EE-446B-B054-CC893E2DD837}"/>
              </a:ext>
            </a:extLst>
          </p:cNvPr>
          <p:cNvSpPr txBox="1"/>
          <p:nvPr/>
        </p:nvSpPr>
        <p:spPr>
          <a:xfrm>
            <a:off x="4268181" y="2512319"/>
            <a:ext cx="11437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Plural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7957613C-5705-4DF1-BF6E-69CDADFEFBF3}"/>
              </a:ext>
            </a:extLst>
          </p:cNvPr>
          <p:cNvSpPr/>
          <p:nvPr/>
        </p:nvSpPr>
        <p:spPr>
          <a:xfrm>
            <a:off x="4550018" y="3051933"/>
            <a:ext cx="450057" cy="149978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7D4F551-7E96-4C04-9F82-197A3C9B1062}"/>
              </a:ext>
            </a:extLst>
          </p:cNvPr>
          <p:cNvSpPr txBox="1"/>
          <p:nvPr/>
        </p:nvSpPr>
        <p:spPr>
          <a:xfrm>
            <a:off x="6448507" y="557007"/>
            <a:ext cx="54331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 ats’:ad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824CB8-CB93-4E9B-B0E1-FE09AE8B3D50}"/>
              </a:ext>
            </a:extLst>
          </p:cNvPr>
          <p:cNvSpPr txBox="1"/>
          <p:nvPr/>
        </p:nvSpPr>
        <p:spPr>
          <a:xfrm>
            <a:off x="5850112" y="4536461"/>
            <a:ext cx="194889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v-...-av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E82B382B-0993-44FF-A1BB-765F8DA442E8}"/>
              </a:ext>
            </a:extLst>
          </p:cNvPr>
          <p:cNvSpPr/>
          <p:nvPr/>
        </p:nvSpPr>
        <p:spPr>
          <a:xfrm rot="2887278">
            <a:off x="7152339" y="902301"/>
            <a:ext cx="450057" cy="169464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534AD4-2D98-48B7-BF98-A75777869C9A}"/>
              </a:ext>
            </a:extLst>
          </p:cNvPr>
          <p:cNvSpPr txBox="1"/>
          <p:nvPr/>
        </p:nvSpPr>
        <p:spPr>
          <a:xfrm>
            <a:off x="6044596" y="2497064"/>
            <a:ext cx="18604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Masculine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Arrow: Down 46">
            <a:extLst>
              <a:ext uri="{FF2B5EF4-FFF2-40B4-BE49-F238E27FC236}">
                <a16:creationId xmlns:a16="http://schemas.microsoft.com/office/drawing/2014/main" id="{88373EA4-9C78-4A35-B085-B2EF327ED81E}"/>
              </a:ext>
            </a:extLst>
          </p:cNvPr>
          <p:cNvSpPr/>
          <p:nvPr/>
        </p:nvSpPr>
        <p:spPr>
          <a:xfrm rot="665463">
            <a:off x="8170572" y="1379567"/>
            <a:ext cx="450057" cy="113998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23237848-1049-43FB-842E-F7ECF440D4DD}"/>
              </a:ext>
            </a:extLst>
          </p:cNvPr>
          <p:cNvSpPr/>
          <p:nvPr/>
        </p:nvSpPr>
        <p:spPr>
          <a:xfrm rot="19054706">
            <a:off x="10336925" y="991817"/>
            <a:ext cx="450057" cy="165968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48437A8-B19D-419B-8438-592B10B65084}"/>
              </a:ext>
            </a:extLst>
          </p:cNvPr>
          <p:cNvSpPr txBox="1"/>
          <p:nvPr/>
        </p:nvSpPr>
        <p:spPr>
          <a:xfrm>
            <a:off x="7792393" y="4533687"/>
            <a:ext cx="15389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j-...-aj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2AC7A91-A843-40E0-B5D3-4BCB81ABCD6D}"/>
              </a:ext>
            </a:extLst>
          </p:cNvPr>
          <p:cNvSpPr txBox="1"/>
          <p:nvPr/>
        </p:nvSpPr>
        <p:spPr>
          <a:xfrm>
            <a:off x="7515946" y="2494291"/>
            <a:ext cx="18604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Feminine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Arrow: Down 51">
            <a:extLst>
              <a:ext uri="{FF2B5EF4-FFF2-40B4-BE49-F238E27FC236}">
                <a16:creationId xmlns:a16="http://schemas.microsoft.com/office/drawing/2014/main" id="{A6C51A07-2DFE-41BD-9772-E79902C7A3D6}"/>
              </a:ext>
            </a:extLst>
          </p:cNvPr>
          <p:cNvSpPr/>
          <p:nvPr/>
        </p:nvSpPr>
        <p:spPr>
          <a:xfrm rot="20385258">
            <a:off x="9259558" y="1364696"/>
            <a:ext cx="450057" cy="113998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91F89B-BA2D-4838-9CDC-29151AFD4569}"/>
              </a:ext>
            </a:extLst>
          </p:cNvPr>
          <p:cNvSpPr txBox="1"/>
          <p:nvPr/>
        </p:nvSpPr>
        <p:spPr>
          <a:xfrm>
            <a:off x="9126501" y="4548941"/>
            <a:ext cx="15389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b-...-ab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663BD2A-EB14-49DD-8446-A605D2523552}"/>
              </a:ext>
            </a:extLst>
          </p:cNvPr>
          <p:cNvSpPr txBox="1"/>
          <p:nvPr/>
        </p:nvSpPr>
        <p:spPr>
          <a:xfrm>
            <a:off x="9210273" y="2509546"/>
            <a:ext cx="126950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Neuter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99F7EBA-DF37-4D56-9BBB-8D2AA759038C}"/>
              </a:ext>
            </a:extLst>
          </p:cNvPr>
          <p:cNvSpPr txBox="1"/>
          <p:nvPr/>
        </p:nvSpPr>
        <p:spPr>
          <a:xfrm>
            <a:off x="10674807" y="4548941"/>
            <a:ext cx="15389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r-...-al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D10002-8AB5-407D-95B6-CB24B7146956}"/>
              </a:ext>
            </a:extLst>
          </p:cNvPr>
          <p:cNvSpPr txBox="1"/>
          <p:nvPr/>
        </p:nvSpPr>
        <p:spPr>
          <a:xfrm>
            <a:off x="10627400" y="2509546"/>
            <a:ext cx="11437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Plural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D6562763-61B3-4A48-A6F8-3D035E31E0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6331936" y="3617017"/>
            <a:ext cx="1669592" cy="383797"/>
          </a:xfrm>
          <a:prstGeom prst="curvedConnector3">
            <a:avLst>
              <a:gd name="adj1" fmla="val 50000"/>
            </a:avLst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B850638E-E0C8-46BD-AA2F-5279A3BD44DD}"/>
              </a:ext>
            </a:extLst>
          </p:cNvPr>
          <p:cNvCxnSpPr>
            <a:cxnSpLocks/>
          </p:cNvCxnSpPr>
          <p:nvPr/>
        </p:nvCxnSpPr>
        <p:spPr>
          <a:xfrm rot="5400000">
            <a:off x="5750015" y="3484191"/>
            <a:ext cx="1734891" cy="714746"/>
          </a:xfrm>
          <a:prstGeom prst="curvedConnector3">
            <a:avLst>
              <a:gd name="adj1" fmla="val 50000"/>
            </a:avLst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1A47425B-6065-421A-A41E-08E566F2AD7F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05513" y="3602758"/>
            <a:ext cx="1669592" cy="383797"/>
          </a:xfrm>
          <a:prstGeom prst="curvedConnector3">
            <a:avLst>
              <a:gd name="adj1" fmla="val 50000"/>
            </a:avLst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1AD786C9-8928-439C-9438-23626846B48D}"/>
              </a:ext>
            </a:extLst>
          </p:cNvPr>
          <p:cNvCxnSpPr>
            <a:cxnSpLocks/>
          </p:cNvCxnSpPr>
          <p:nvPr/>
        </p:nvCxnSpPr>
        <p:spPr>
          <a:xfrm rot="5400000">
            <a:off x="7470601" y="3551643"/>
            <a:ext cx="1669595" cy="486028"/>
          </a:xfrm>
          <a:prstGeom prst="curvedConnector3">
            <a:avLst>
              <a:gd name="adj1" fmla="val 50000"/>
            </a:avLst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A5BCC1C0-CA29-414E-B9EF-2A43449AB65F}"/>
              </a:ext>
            </a:extLst>
          </p:cNvPr>
          <p:cNvCxnSpPr>
            <a:cxnSpLocks/>
          </p:cNvCxnSpPr>
          <p:nvPr/>
        </p:nvCxnSpPr>
        <p:spPr>
          <a:xfrm rot="16200000" flipH="1">
            <a:off x="9210718" y="3600085"/>
            <a:ext cx="1669592" cy="383797"/>
          </a:xfrm>
          <a:prstGeom prst="curvedConnector3">
            <a:avLst>
              <a:gd name="adj1" fmla="val 50000"/>
            </a:avLst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Curved 63">
            <a:extLst>
              <a:ext uri="{FF2B5EF4-FFF2-40B4-BE49-F238E27FC236}">
                <a16:creationId xmlns:a16="http://schemas.microsoft.com/office/drawing/2014/main" id="{F483FC29-5052-45BB-9BA2-C4331A5AD3FF}"/>
              </a:ext>
            </a:extLst>
          </p:cNvPr>
          <p:cNvCxnSpPr>
            <a:cxnSpLocks/>
          </p:cNvCxnSpPr>
          <p:nvPr/>
        </p:nvCxnSpPr>
        <p:spPr>
          <a:xfrm rot="5400000">
            <a:off x="8788247" y="3578345"/>
            <a:ext cx="1686528" cy="444212"/>
          </a:xfrm>
          <a:prstGeom prst="curvedConnector3">
            <a:avLst>
              <a:gd name="adj1" fmla="val 50000"/>
            </a:avLst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89B29FC6-7C6B-49B7-A8C7-749C9A54B69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691650" y="3613541"/>
            <a:ext cx="1669592" cy="383797"/>
          </a:xfrm>
          <a:prstGeom prst="curvedConnector3">
            <a:avLst>
              <a:gd name="adj1" fmla="val 50000"/>
            </a:avLst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F4CB2550-F710-433C-91E8-0B77E61F20DE}"/>
              </a:ext>
            </a:extLst>
          </p:cNvPr>
          <p:cNvCxnSpPr>
            <a:cxnSpLocks/>
          </p:cNvCxnSpPr>
          <p:nvPr/>
        </p:nvCxnSpPr>
        <p:spPr>
          <a:xfrm rot="5400000">
            <a:off x="10273465" y="3647930"/>
            <a:ext cx="1738370" cy="383798"/>
          </a:xfrm>
          <a:prstGeom prst="curvedConnector3">
            <a:avLst>
              <a:gd name="adj1" fmla="val 50000"/>
            </a:avLst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BCCABDDC-C517-4FA3-BE5D-6DBA1A193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218" y="728035"/>
            <a:ext cx="678671" cy="872096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074E07E9-C83C-4D9B-AACB-C9842B8427C5}"/>
              </a:ext>
            </a:extLst>
          </p:cNvPr>
          <p:cNvSpPr/>
          <p:nvPr/>
        </p:nvSpPr>
        <p:spPr>
          <a:xfrm>
            <a:off x="5655568" y="662496"/>
            <a:ext cx="6174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4">
                    <a:lumMod val="75000"/>
                  </a:schemeClr>
                </a:solidFill>
                <a:latin typeface="Wingdings" panose="05000000000000000000" pitchFamily="2" charset="2"/>
                <a:cs typeface="Times New Roman" panose="02020603050405020304" pitchFamily="18" charset="0"/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4763049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79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6C432C-0689-4918-9CBB-E9506CE5DFB6}"/>
              </a:ext>
            </a:extLst>
          </p:cNvPr>
          <p:cNvSpPr txBox="1"/>
          <p:nvPr/>
        </p:nvSpPr>
        <p:spPr>
          <a:xfrm>
            <a:off x="1575462" y="559780"/>
            <a:ext cx="2428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OLD xer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DF7500-2DBB-4AF5-A044-129E81AC6A70}"/>
              </a:ext>
            </a:extLst>
          </p:cNvPr>
          <p:cNvSpPr txBox="1"/>
          <p:nvPr/>
        </p:nvSpPr>
        <p:spPr>
          <a:xfrm>
            <a:off x="388546" y="4539235"/>
            <a:ext cx="1538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-av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7CC4538D-84DE-48B6-BCB1-3E312C2CEB6D}"/>
              </a:ext>
            </a:extLst>
          </p:cNvPr>
          <p:cNvSpPr/>
          <p:nvPr/>
        </p:nvSpPr>
        <p:spPr>
          <a:xfrm rot="2887278">
            <a:off x="1386094" y="905074"/>
            <a:ext cx="450057" cy="169464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85269D-ECBF-4FB7-9484-A0927B437C4B}"/>
              </a:ext>
            </a:extLst>
          </p:cNvPr>
          <p:cNvSpPr txBox="1"/>
          <p:nvPr/>
        </p:nvSpPr>
        <p:spPr>
          <a:xfrm>
            <a:off x="278353" y="2499839"/>
            <a:ext cx="18604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Masculine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657C0215-457E-495A-AF81-F4EC6B904358}"/>
              </a:ext>
            </a:extLst>
          </p:cNvPr>
          <p:cNvSpPr/>
          <p:nvPr/>
        </p:nvSpPr>
        <p:spPr>
          <a:xfrm>
            <a:off x="794772" y="3039453"/>
            <a:ext cx="450057" cy="149978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050C3D41-3D07-4B01-8D89-DE393096A1C2}"/>
              </a:ext>
            </a:extLst>
          </p:cNvPr>
          <p:cNvSpPr/>
          <p:nvPr/>
        </p:nvSpPr>
        <p:spPr>
          <a:xfrm rot="665463">
            <a:off x="2404327" y="1382340"/>
            <a:ext cx="450057" cy="113998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ooter Placeholder 5">
            <a:extLst>
              <a:ext uri="{FF2B5EF4-FFF2-40B4-BE49-F238E27FC236}">
                <a16:creationId xmlns:a16="http://schemas.microsoft.com/office/drawing/2014/main" id="{F2A3368B-5143-442B-9B76-8094BEEE8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F0519B76-96E5-455B-B6C1-63B6979FC1F7}"/>
              </a:ext>
            </a:extLst>
          </p:cNvPr>
          <p:cNvSpPr/>
          <p:nvPr/>
        </p:nvSpPr>
        <p:spPr>
          <a:xfrm rot="19054706">
            <a:off x="3977706" y="994590"/>
            <a:ext cx="450057" cy="165968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0FC0C9B-FFBF-4DCE-B123-7EACCF9FA09D}"/>
              </a:ext>
            </a:extLst>
          </p:cNvPr>
          <p:cNvSpPr txBox="1">
            <a:spLocks/>
          </p:cNvSpPr>
          <p:nvPr/>
        </p:nvSpPr>
        <p:spPr>
          <a:xfrm>
            <a:off x="454806" y="21109"/>
            <a:ext cx="11061092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Multiple </a:t>
            </a:r>
            <a:r>
              <a:rPr lang="en-US" sz="2400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exponence</a:t>
            </a:r>
            <a:b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AVAR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B37D18-4F29-40FD-9A1E-998A9C25A11D}"/>
              </a:ext>
            </a:extLst>
          </p:cNvPr>
          <p:cNvSpPr txBox="1"/>
          <p:nvPr/>
        </p:nvSpPr>
        <p:spPr>
          <a:xfrm>
            <a:off x="1859895" y="4536461"/>
            <a:ext cx="1538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-aj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8E54FE-9358-4399-92B2-7986126009CA}"/>
              </a:ext>
            </a:extLst>
          </p:cNvPr>
          <p:cNvSpPr txBox="1"/>
          <p:nvPr/>
        </p:nvSpPr>
        <p:spPr>
          <a:xfrm>
            <a:off x="1749702" y="2497065"/>
            <a:ext cx="18604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Feminine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984472B0-C200-454C-A8BA-389D6264EA2B}"/>
              </a:ext>
            </a:extLst>
          </p:cNvPr>
          <p:cNvSpPr/>
          <p:nvPr/>
        </p:nvSpPr>
        <p:spPr>
          <a:xfrm>
            <a:off x="2266121" y="3036679"/>
            <a:ext cx="450057" cy="149978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1E029266-CADD-4670-96AA-090C6E1B69E0}"/>
              </a:ext>
            </a:extLst>
          </p:cNvPr>
          <p:cNvSpPr/>
          <p:nvPr/>
        </p:nvSpPr>
        <p:spPr>
          <a:xfrm rot="20385258">
            <a:off x="3199597" y="1367469"/>
            <a:ext cx="450057" cy="113998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FC8C7E-BA66-4751-9C76-BEA1CC75C1E3}"/>
              </a:ext>
            </a:extLst>
          </p:cNvPr>
          <p:cNvSpPr txBox="1"/>
          <p:nvPr/>
        </p:nvSpPr>
        <p:spPr>
          <a:xfrm>
            <a:off x="3105335" y="4551715"/>
            <a:ext cx="1538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-ab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8E038C-F913-4F6A-8327-C82FCF5EFE71}"/>
              </a:ext>
            </a:extLst>
          </p:cNvPr>
          <p:cNvSpPr txBox="1"/>
          <p:nvPr/>
        </p:nvSpPr>
        <p:spPr>
          <a:xfrm>
            <a:off x="3150312" y="2512319"/>
            <a:ext cx="126950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Neuter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9275CB8E-8810-4510-95DA-B86ACAC35A6D}"/>
              </a:ext>
            </a:extLst>
          </p:cNvPr>
          <p:cNvSpPr/>
          <p:nvPr/>
        </p:nvSpPr>
        <p:spPr>
          <a:xfrm>
            <a:off x="3511561" y="3051933"/>
            <a:ext cx="450057" cy="149978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C326A3-B0B1-4F14-94C7-5E38FAA8B28A}"/>
              </a:ext>
            </a:extLst>
          </p:cNvPr>
          <p:cNvSpPr txBox="1"/>
          <p:nvPr/>
        </p:nvSpPr>
        <p:spPr>
          <a:xfrm>
            <a:off x="4143792" y="4551715"/>
            <a:ext cx="1538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-al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B7077D-C0EE-446B-B054-CC893E2DD837}"/>
              </a:ext>
            </a:extLst>
          </p:cNvPr>
          <p:cNvSpPr txBox="1"/>
          <p:nvPr/>
        </p:nvSpPr>
        <p:spPr>
          <a:xfrm>
            <a:off x="4268181" y="2512319"/>
            <a:ext cx="11437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Plural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7957613C-5705-4DF1-BF6E-69CDADFEFBF3}"/>
              </a:ext>
            </a:extLst>
          </p:cNvPr>
          <p:cNvSpPr/>
          <p:nvPr/>
        </p:nvSpPr>
        <p:spPr>
          <a:xfrm>
            <a:off x="4550018" y="3051933"/>
            <a:ext cx="450057" cy="149978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7D4F551-7E96-4C04-9F82-197A3C9B1062}"/>
              </a:ext>
            </a:extLst>
          </p:cNvPr>
          <p:cNvSpPr txBox="1"/>
          <p:nvPr/>
        </p:nvSpPr>
        <p:spPr>
          <a:xfrm>
            <a:off x="6448507" y="557007"/>
            <a:ext cx="54331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 ats’:ad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824CB8-CB93-4E9B-B0E1-FE09AE8B3D50}"/>
              </a:ext>
            </a:extLst>
          </p:cNvPr>
          <p:cNvSpPr txBox="1"/>
          <p:nvPr/>
        </p:nvSpPr>
        <p:spPr>
          <a:xfrm>
            <a:off x="5850112" y="4536461"/>
            <a:ext cx="194889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v-...-av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E82B382B-0993-44FF-A1BB-765F8DA442E8}"/>
              </a:ext>
            </a:extLst>
          </p:cNvPr>
          <p:cNvSpPr/>
          <p:nvPr/>
        </p:nvSpPr>
        <p:spPr>
          <a:xfrm rot="2887278">
            <a:off x="7152339" y="902301"/>
            <a:ext cx="450057" cy="169464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534AD4-2D98-48B7-BF98-A75777869C9A}"/>
              </a:ext>
            </a:extLst>
          </p:cNvPr>
          <p:cNvSpPr txBox="1"/>
          <p:nvPr/>
        </p:nvSpPr>
        <p:spPr>
          <a:xfrm>
            <a:off x="6044596" y="2497064"/>
            <a:ext cx="18604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Masculine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Arrow: Down 46">
            <a:extLst>
              <a:ext uri="{FF2B5EF4-FFF2-40B4-BE49-F238E27FC236}">
                <a16:creationId xmlns:a16="http://schemas.microsoft.com/office/drawing/2014/main" id="{88373EA4-9C78-4A35-B085-B2EF327ED81E}"/>
              </a:ext>
            </a:extLst>
          </p:cNvPr>
          <p:cNvSpPr/>
          <p:nvPr/>
        </p:nvSpPr>
        <p:spPr>
          <a:xfrm rot="665463">
            <a:off x="8170572" y="1379567"/>
            <a:ext cx="450057" cy="113998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23237848-1049-43FB-842E-F7ECF440D4DD}"/>
              </a:ext>
            </a:extLst>
          </p:cNvPr>
          <p:cNvSpPr/>
          <p:nvPr/>
        </p:nvSpPr>
        <p:spPr>
          <a:xfrm rot="19054706">
            <a:off x="10336925" y="991817"/>
            <a:ext cx="450057" cy="165968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48437A8-B19D-419B-8438-592B10B65084}"/>
              </a:ext>
            </a:extLst>
          </p:cNvPr>
          <p:cNvSpPr txBox="1"/>
          <p:nvPr/>
        </p:nvSpPr>
        <p:spPr>
          <a:xfrm>
            <a:off x="7792393" y="4533687"/>
            <a:ext cx="15389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j-...-aj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2AC7A91-A843-40E0-B5D3-4BCB81ABCD6D}"/>
              </a:ext>
            </a:extLst>
          </p:cNvPr>
          <p:cNvSpPr txBox="1"/>
          <p:nvPr/>
        </p:nvSpPr>
        <p:spPr>
          <a:xfrm>
            <a:off x="7515946" y="2494291"/>
            <a:ext cx="18604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Feminine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Arrow: Down 51">
            <a:extLst>
              <a:ext uri="{FF2B5EF4-FFF2-40B4-BE49-F238E27FC236}">
                <a16:creationId xmlns:a16="http://schemas.microsoft.com/office/drawing/2014/main" id="{A6C51A07-2DFE-41BD-9772-E79902C7A3D6}"/>
              </a:ext>
            </a:extLst>
          </p:cNvPr>
          <p:cNvSpPr/>
          <p:nvPr/>
        </p:nvSpPr>
        <p:spPr>
          <a:xfrm rot="20385258">
            <a:off x="9259558" y="1364696"/>
            <a:ext cx="450057" cy="113998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91F89B-BA2D-4838-9CDC-29151AFD4569}"/>
              </a:ext>
            </a:extLst>
          </p:cNvPr>
          <p:cNvSpPr txBox="1"/>
          <p:nvPr/>
        </p:nvSpPr>
        <p:spPr>
          <a:xfrm>
            <a:off x="9126501" y="4548941"/>
            <a:ext cx="15389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b-...-ab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663BD2A-EB14-49DD-8446-A605D2523552}"/>
              </a:ext>
            </a:extLst>
          </p:cNvPr>
          <p:cNvSpPr txBox="1"/>
          <p:nvPr/>
        </p:nvSpPr>
        <p:spPr>
          <a:xfrm>
            <a:off x="9210273" y="2509546"/>
            <a:ext cx="126950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Neuter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99F7EBA-DF37-4D56-9BBB-8D2AA759038C}"/>
              </a:ext>
            </a:extLst>
          </p:cNvPr>
          <p:cNvSpPr txBox="1"/>
          <p:nvPr/>
        </p:nvSpPr>
        <p:spPr>
          <a:xfrm>
            <a:off x="10674807" y="4548941"/>
            <a:ext cx="15389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r-...-al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D10002-8AB5-407D-95B6-CB24B7146956}"/>
              </a:ext>
            </a:extLst>
          </p:cNvPr>
          <p:cNvSpPr txBox="1"/>
          <p:nvPr/>
        </p:nvSpPr>
        <p:spPr>
          <a:xfrm>
            <a:off x="10627400" y="2509546"/>
            <a:ext cx="11437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Plural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D6562763-61B3-4A48-A6F8-3D035E31E0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6331936" y="3617017"/>
            <a:ext cx="1669592" cy="383797"/>
          </a:xfrm>
          <a:prstGeom prst="curvedConnector3">
            <a:avLst>
              <a:gd name="adj1" fmla="val 50000"/>
            </a:avLst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B850638E-E0C8-46BD-AA2F-5279A3BD44DD}"/>
              </a:ext>
            </a:extLst>
          </p:cNvPr>
          <p:cNvCxnSpPr>
            <a:cxnSpLocks/>
          </p:cNvCxnSpPr>
          <p:nvPr/>
        </p:nvCxnSpPr>
        <p:spPr>
          <a:xfrm rot="5400000">
            <a:off x="5750015" y="3484191"/>
            <a:ext cx="1734891" cy="714746"/>
          </a:xfrm>
          <a:prstGeom prst="curvedConnector3">
            <a:avLst>
              <a:gd name="adj1" fmla="val 50000"/>
            </a:avLst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1A47425B-6065-421A-A41E-08E566F2AD7F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05513" y="3602758"/>
            <a:ext cx="1669592" cy="383797"/>
          </a:xfrm>
          <a:prstGeom prst="curvedConnector3">
            <a:avLst>
              <a:gd name="adj1" fmla="val 50000"/>
            </a:avLst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1AD786C9-8928-439C-9438-23626846B48D}"/>
              </a:ext>
            </a:extLst>
          </p:cNvPr>
          <p:cNvCxnSpPr>
            <a:cxnSpLocks/>
          </p:cNvCxnSpPr>
          <p:nvPr/>
        </p:nvCxnSpPr>
        <p:spPr>
          <a:xfrm rot="5400000">
            <a:off x="7470601" y="3551643"/>
            <a:ext cx="1669595" cy="486028"/>
          </a:xfrm>
          <a:prstGeom prst="curvedConnector3">
            <a:avLst>
              <a:gd name="adj1" fmla="val 50000"/>
            </a:avLst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A5BCC1C0-CA29-414E-B9EF-2A43449AB65F}"/>
              </a:ext>
            </a:extLst>
          </p:cNvPr>
          <p:cNvCxnSpPr>
            <a:cxnSpLocks/>
          </p:cNvCxnSpPr>
          <p:nvPr/>
        </p:nvCxnSpPr>
        <p:spPr>
          <a:xfrm rot="16200000" flipH="1">
            <a:off x="9210718" y="3600085"/>
            <a:ext cx="1669592" cy="383797"/>
          </a:xfrm>
          <a:prstGeom prst="curvedConnector3">
            <a:avLst>
              <a:gd name="adj1" fmla="val 50000"/>
            </a:avLst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Curved 63">
            <a:extLst>
              <a:ext uri="{FF2B5EF4-FFF2-40B4-BE49-F238E27FC236}">
                <a16:creationId xmlns:a16="http://schemas.microsoft.com/office/drawing/2014/main" id="{F483FC29-5052-45BB-9BA2-C4331A5AD3FF}"/>
              </a:ext>
            </a:extLst>
          </p:cNvPr>
          <p:cNvCxnSpPr>
            <a:cxnSpLocks/>
          </p:cNvCxnSpPr>
          <p:nvPr/>
        </p:nvCxnSpPr>
        <p:spPr>
          <a:xfrm rot="5400000">
            <a:off x="8788247" y="3578345"/>
            <a:ext cx="1686528" cy="444212"/>
          </a:xfrm>
          <a:prstGeom prst="curvedConnector3">
            <a:avLst>
              <a:gd name="adj1" fmla="val 50000"/>
            </a:avLst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89B29FC6-7C6B-49B7-A8C7-749C9A54B69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691650" y="3613541"/>
            <a:ext cx="1669592" cy="383797"/>
          </a:xfrm>
          <a:prstGeom prst="curvedConnector3">
            <a:avLst>
              <a:gd name="adj1" fmla="val 50000"/>
            </a:avLst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F4CB2550-F710-433C-91E8-0B77E61F20DE}"/>
              </a:ext>
            </a:extLst>
          </p:cNvPr>
          <p:cNvCxnSpPr>
            <a:cxnSpLocks/>
          </p:cNvCxnSpPr>
          <p:nvPr/>
        </p:nvCxnSpPr>
        <p:spPr>
          <a:xfrm rot="5400000">
            <a:off x="10273465" y="3647930"/>
            <a:ext cx="1738370" cy="383798"/>
          </a:xfrm>
          <a:prstGeom prst="curvedConnector3">
            <a:avLst>
              <a:gd name="adj1" fmla="val 50000"/>
            </a:avLst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A37C8C3D-918B-43C9-AD31-63D084EE314F}"/>
              </a:ext>
            </a:extLst>
          </p:cNvPr>
          <p:cNvSpPr/>
          <p:nvPr/>
        </p:nvSpPr>
        <p:spPr>
          <a:xfrm>
            <a:off x="5655568" y="662496"/>
            <a:ext cx="6174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4">
                    <a:lumMod val="75000"/>
                  </a:schemeClr>
                </a:solidFill>
                <a:latin typeface="Wingdings" panose="05000000000000000000" pitchFamily="2" charset="2"/>
                <a:cs typeface="Times New Roman" panose="02020603050405020304" pitchFamily="18" charset="0"/>
              </a:rPr>
              <a:t>K</a:t>
            </a:r>
          </a:p>
        </p:txBody>
      </p:sp>
      <p:sp>
        <p:nvSpPr>
          <p:cNvPr id="46" name="Speech Bubble: Oval 45">
            <a:extLst>
              <a:ext uri="{FF2B5EF4-FFF2-40B4-BE49-F238E27FC236}">
                <a16:creationId xmlns:a16="http://schemas.microsoft.com/office/drawing/2014/main" id="{F4E3D003-B518-42B8-A8EA-8062EDD6EE07}"/>
              </a:ext>
            </a:extLst>
          </p:cNvPr>
          <p:cNvSpPr/>
          <p:nvPr/>
        </p:nvSpPr>
        <p:spPr>
          <a:xfrm rot="11951093">
            <a:off x="1264660" y="1130227"/>
            <a:ext cx="5531617" cy="2728127"/>
          </a:xfrm>
          <a:prstGeom prst="wedgeEllipseCallout">
            <a:avLst/>
          </a:prstGeom>
          <a:solidFill>
            <a:schemeClr val="bg1">
              <a:alpha val="87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C10CDA1-F108-44AF-BAC2-267C2F56D7BB}"/>
              </a:ext>
            </a:extLst>
          </p:cNvPr>
          <p:cNvSpPr txBox="1"/>
          <p:nvPr/>
        </p:nvSpPr>
        <p:spPr>
          <a:xfrm rot="1774406">
            <a:off x="1992089" y="1678681"/>
            <a:ext cx="42488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Well these agreement markers aren’t constantly marked, since sometimes adjectives take suffixes, and sometimes they take circumfixes… but at least they are always uniquely marked.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29F7A37-0F93-4295-84A5-ECAB0BE1E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063" y="718931"/>
            <a:ext cx="678671" cy="872096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D46415E8-EB16-4988-8290-6D1214859499}"/>
              </a:ext>
            </a:extLst>
          </p:cNvPr>
          <p:cNvSpPr/>
          <p:nvPr/>
        </p:nvSpPr>
        <p:spPr>
          <a:xfrm>
            <a:off x="5729413" y="653392"/>
            <a:ext cx="6174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4">
                    <a:lumMod val="75000"/>
                  </a:schemeClr>
                </a:solidFill>
                <a:latin typeface="Wingdings" panose="05000000000000000000" pitchFamily="2" charset="2"/>
                <a:cs typeface="Times New Roman" panose="02020603050405020304" pitchFamily="18" charset="0"/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1078599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8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6C432C-0689-4918-9CBB-E9506CE5DFB6}"/>
              </a:ext>
            </a:extLst>
          </p:cNvPr>
          <p:cNvSpPr txBox="1"/>
          <p:nvPr/>
        </p:nvSpPr>
        <p:spPr>
          <a:xfrm>
            <a:off x="366697" y="316081"/>
            <a:ext cx="1037512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E7DCD6-7F21-4501-B298-09FEFC64655C}"/>
              </a:ext>
            </a:extLst>
          </p:cNvPr>
          <p:cNvSpPr txBox="1"/>
          <p:nvPr/>
        </p:nvSpPr>
        <p:spPr>
          <a:xfrm>
            <a:off x="9107931" y="1226257"/>
            <a:ext cx="6036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000402-9DBA-47E4-B236-92053DE52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203" y="2883400"/>
            <a:ext cx="5957313" cy="3524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A8F26D2-1966-418D-ADDC-A0A0C51DEEE8}"/>
              </a:ext>
            </a:extLst>
          </p:cNvPr>
          <p:cNvSpPr/>
          <p:nvPr/>
        </p:nvSpPr>
        <p:spPr>
          <a:xfrm>
            <a:off x="9398336" y="4487221"/>
            <a:ext cx="644695" cy="59345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600" dirty="0">
              <a:solidFill>
                <a:schemeClr val="accent1"/>
              </a:solidFill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8FE4236-C518-44DF-B085-46CB53E0BD92}"/>
              </a:ext>
            </a:extLst>
          </p:cNvPr>
          <p:cNvCxnSpPr>
            <a:cxnSpLocks/>
          </p:cNvCxnSpPr>
          <p:nvPr/>
        </p:nvCxnSpPr>
        <p:spPr>
          <a:xfrm flipV="1">
            <a:off x="9398336" y="-22434"/>
            <a:ext cx="644695" cy="4509656"/>
          </a:xfrm>
          <a:prstGeom prst="line">
            <a:avLst/>
          </a:prstGeom>
          <a:ln w="38100">
            <a:solidFill>
              <a:schemeClr val="accent2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5573209-9BBE-4462-8DEF-54CB3D6851BD}"/>
              </a:ext>
            </a:extLst>
          </p:cNvPr>
          <p:cNvCxnSpPr>
            <a:cxnSpLocks/>
          </p:cNvCxnSpPr>
          <p:nvPr/>
        </p:nvCxnSpPr>
        <p:spPr>
          <a:xfrm flipV="1">
            <a:off x="9398336" y="1954738"/>
            <a:ext cx="644695" cy="3137265"/>
          </a:xfrm>
          <a:prstGeom prst="line">
            <a:avLst/>
          </a:prstGeom>
          <a:ln w="38100">
            <a:solidFill>
              <a:schemeClr val="accent2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3F6D458-30D7-4965-8F19-A7F7DB2C2E11}"/>
              </a:ext>
            </a:extLst>
          </p:cNvPr>
          <p:cNvCxnSpPr>
            <a:cxnSpLocks/>
          </p:cNvCxnSpPr>
          <p:nvPr/>
        </p:nvCxnSpPr>
        <p:spPr>
          <a:xfrm flipV="1">
            <a:off x="10039594" y="1969477"/>
            <a:ext cx="2150922" cy="3122526"/>
          </a:xfrm>
          <a:prstGeom prst="line">
            <a:avLst/>
          </a:prstGeom>
          <a:ln w="38100">
            <a:solidFill>
              <a:schemeClr val="accent2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D9755E-50A7-4DA1-80E4-E046E43D28DA}"/>
              </a:ext>
            </a:extLst>
          </p:cNvPr>
          <p:cNvCxnSpPr>
            <a:cxnSpLocks/>
          </p:cNvCxnSpPr>
          <p:nvPr/>
        </p:nvCxnSpPr>
        <p:spPr>
          <a:xfrm flipV="1">
            <a:off x="10040738" y="0"/>
            <a:ext cx="2149778" cy="4490620"/>
          </a:xfrm>
          <a:prstGeom prst="line">
            <a:avLst/>
          </a:prstGeom>
          <a:ln w="38100">
            <a:solidFill>
              <a:schemeClr val="accent2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016E784-AF2A-491C-BE1C-535453FD28A7}"/>
              </a:ext>
            </a:extLst>
          </p:cNvPr>
          <p:cNvSpPr txBox="1"/>
          <p:nvPr/>
        </p:nvSpPr>
        <p:spPr>
          <a:xfrm>
            <a:off x="285859" y="1178837"/>
            <a:ext cx="5810141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 is an East Caucasian language spoken in the Republic of Dagestan, which is located in the South of Russia.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 is spoken by around ~1200 people.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 is mostly spoken in the village of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Archib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 is also an ergative language, but with a twist.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F2D920-E46E-460C-9F40-A01C8C762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5388" y="6954"/>
            <a:ext cx="2135128" cy="194778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5421813-4A90-4491-897B-E0F70DA1C55F}"/>
              </a:ext>
            </a:extLst>
          </p:cNvPr>
          <p:cNvSpPr/>
          <p:nvPr/>
        </p:nvSpPr>
        <p:spPr>
          <a:xfrm>
            <a:off x="10043032" y="-1"/>
            <a:ext cx="2147484" cy="196947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600" dirty="0">
              <a:solidFill>
                <a:schemeClr val="accent1"/>
              </a:solidFill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0263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80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6C432C-0689-4918-9CBB-E9506CE5DFB6}"/>
              </a:ext>
            </a:extLst>
          </p:cNvPr>
          <p:cNvSpPr txBox="1"/>
          <p:nvPr/>
        </p:nvSpPr>
        <p:spPr>
          <a:xfrm>
            <a:off x="1575462" y="559780"/>
            <a:ext cx="2428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OLD xer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DF7500-2DBB-4AF5-A044-129E81AC6A70}"/>
              </a:ext>
            </a:extLst>
          </p:cNvPr>
          <p:cNvSpPr txBox="1"/>
          <p:nvPr/>
        </p:nvSpPr>
        <p:spPr>
          <a:xfrm>
            <a:off x="388546" y="4539235"/>
            <a:ext cx="1538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-av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7CC4538D-84DE-48B6-BCB1-3E312C2CEB6D}"/>
              </a:ext>
            </a:extLst>
          </p:cNvPr>
          <p:cNvSpPr/>
          <p:nvPr/>
        </p:nvSpPr>
        <p:spPr>
          <a:xfrm rot="2887278">
            <a:off x="1386094" y="905074"/>
            <a:ext cx="450057" cy="169464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85269D-ECBF-4FB7-9484-A0927B437C4B}"/>
              </a:ext>
            </a:extLst>
          </p:cNvPr>
          <p:cNvSpPr txBox="1"/>
          <p:nvPr/>
        </p:nvSpPr>
        <p:spPr>
          <a:xfrm>
            <a:off x="278353" y="2499839"/>
            <a:ext cx="18604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Masculine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657C0215-457E-495A-AF81-F4EC6B904358}"/>
              </a:ext>
            </a:extLst>
          </p:cNvPr>
          <p:cNvSpPr/>
          <p:nvPr/>
        </p:nvSpPr>
        <p:spPr>
          <a:xfrm>
            <a:off x="794772" y="3039453"/>
            <a:ext cx="450057" cy="149978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050C3D41-3D07-4B01-8D89-DE393096A1C2}"/>
              </a:ext>
            </a:extLst>
          </p:cNvPr>
          <p:cNvSpPr/>
          <p:nvPr/>
        </p:nvSpPr>
        <p:spPr>
          <a:xfrm rot="665463">
            <a:off x="2404327" y="1382340"/>
            <a:ext cx="450057" cy="113998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ooter Placeholder 5">
            <a:extLst>
              <a:ext uri="{FF2B5EF4-FFF2-40B4-BE49-F238E27FC236}">
                <a16:creationId xmlns:a16="http://schemas.microsoft.com/office/drawing/2014/main" id="{F2A3368B-5143-442B-9B76-8094BEEE8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F0519B76-96E5-455B-B6C1-63B6979FC1F7}"/>
              </a:ext>
            </a:extLst>
          </p:cNvPr>
          <p:cNvSpPr/>
          <p:nvPr/>
        </p:nvSpPr>
        <p:spPr>
          <a:xfrm rot="19054706">
            <a:off x="3977706" y="994590"/>
            <a:ext cx="450057" cy="165968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0FC0C9B-FFBF-4DCE-B123-7EACCF9FA09D}"/>
              </a:ext>
            </a:extLst>
          </p:cNvPr>
          <p:cNvSpPr txBox="1">
            <a:spLocks/>
          </p:cNvSpPr>
          <p:nvPr/>
        </p:nvSpPr>
        <p:spPr>
          <a:xfrm>
            <a:off x="454806" y="21109"/>
            <a:ext cx="11061092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Multiple </a:t>
            </a:r>
            <a:r>
              <a:rPr lang="en-US" sz="2400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exponence</a:t>
            </a:r>
            <a:b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AVAR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B37D18-4F29-40FD-9A1E-998A9C25A11D}"/>
              </a:ext>
            </a:extLst>
          </p:cNvPr>
          <p:cNvSpPr txBox="1"/>
          <p:nvPr/>
        </p:nvSpPr>
        <p:spPr>
          <a:xfrm>
            <a:off x="1859895" y="4536461"/>
            <a:ext cx="1538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-aj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8E54FE-9358-4399-92B2-7986126009CA}"/>
              </a:ext>
            </a:extLst>
          </p:cNvPr>
          <p:cNvSpPr txBox="1"/>
          <p:nvPr/>
        </p:nvSpPr>
        <p:spPr>
          <a:xfrm>
            <a:off x="1749702" y="2497065"/>
            <a:ext cx="18604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Feminine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984472B0-C200-454C-A8BA-389D6264EA2B}"/>
              </a:ext>
            </a:extLst>
          </p:cNvPr>
          <p:cNvSpPr/>
          <p:nvPr/>
        </p:nvSpPr>
        <p:spPr>
          <a:xfrm>
            <a:off x="2266121" y="3036679"/>
            <a:ext cx="450057" cy="149978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1E029266-CADD-4670-96AA-090C6E1B69E0}"/>
              </a:ext>
            </a:extLst>
          </p:cNvPr>
          <p:cNvSpPr/>
          <p:nvPr/>
        </p:nvSpPr>
        <p:spPr>
          <a:xfrm rot="20385258">
            <a:off x="3199597" y="1367469"/>
            <a:ext cx="450057" cy="113998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FC8C7E-BA66-4751-9C76-BEA1CC75C1E3}"/>
              </a:ext>
            </a:extLst>
          </p:cNvPr>
          <p:cNvSpPr txBox="1"/>
          <p:nvPr/>
        </p:nvSpPr>
        <p:spPr>
          <a:xfrm>
            <a:off x="3105335" y="4551715"/>
            <a:ext cx="1538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-ab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8E038C-F913-4F6A-8327-C82FCF5EFE71}"/>
              </a:ext>
            </a:extLst>
          </p:cNvPr>
          <p:cNvSpPr txBox="1"/>
          <p:nvPr/>
        </p:nvSpPr>
        <p:spPr>
          <a:xfrm>
            <a:off x="3150312" y="2512319"/>
            <a:ext cx="126950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Neuter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9275CB8E-8810-4510-95DA-B86ACAC35A6D}"/>
              </a:ext>
            </a:extLst>
          </p:cNvPr>
          <p:cNvSpPr/>
          <p:nvPr/>
        </p:nvSpPr>
        <p:spPr>
          <a:xfrm>
            <a:off x="3511561" y="3051933"/>
            <a:ext cx="450057" cy="149978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C326A3-B0B1-4F14-94C7-5E38FAA8B28A}"/>
              </a:ext>
            </a:extLst>
          </p:cNvPr>
          <p:cNvSpPr txBox="1"/>
          <p:nvPr/>
        </p:nvSpPr>
        <p:spPr>
          <a:xfrm>
            <a:off x="4143792" y="4551715"/>
            <a:ext cx="1538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-al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B7077D-C0EE-446B-B054-CC893E2DD837}"/>
              </a:ext>
            </a:extLst>
          </p:cNvPr>
          <p:cNvSpPr txBox="1"/>
          <p:nvPr/>
        </p:nvSpPr>
        <p:spPr>
          <a:xfrm>
            <a:off x="4268181" y="2512319"/>
            <a:ext cx="11437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Plural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7957613C-5705-4DF1-BF6E-69CDADFEFBF3}"/>
              </a:ext>
            </a:extLst>
          </p:cNvPr>
          <p:cNvSpPr/>
          <p:nvPr/>
        </p:nvSpPr>
        <p:spPr>
          <a:xfrm>
            <a:off x="4550018" y="3051933"/>
            <a:ext cx="450057" cy="149978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7D4F551-7E96-4C04-9F82-197A3C9B1062}"/>
              </a:ext>
            </a:extLst>
          </p:cNvPr>
          <p:cNvSpPr txBox="1"/>
          <p:nvPr/>
        </p:nvSpPr>
        <p:spPr>
          <a:xfrm>
            <a:off x="6448507" y="557007"/>
            <a:ext cx="54331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 ats’:ad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824CB8-CB93-4E9B-B0E1-FE09AE8B3D50}"/>
              </a:ext>
            </a:extLst>
          </p:cNvPr>
          <p:cNvSpPr txBox="1"/>
          <p:nvPr/>
        </p:nvSpPr>
        <p:spPr>
          <a:xfrm>
            <a:off x="5850112" y="4536461"/>
            <a:ext cx="194889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v-...-av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E82B382B-0993-44FF-A1BB-765F8DA442E8}"/>
              </a:ext>
            </a:extLst>
          </p:cNvPr>
          <p:cNvSpPr/>
          <p:nvPr/>
        </p:nvSpPr>
        <p:spPr>
          <a:xfrm rot="2887278">
            <a:off x="7152339" y="902301"/>
            <a:ext cx="450057" cy="169464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534AD4-2D98-48B7-BF98-A75777869C9A}"/>
              </a:ext>
            </a:extLst>
          </p:cNvPr>
          <p:cNvSpPr txBox="1"/>
          <p:nvPr/>
        </p:nvSpPr>
        <p:spPr>
          <a:xfrm>
            <a:off x="6044596" y="2497064"/>
            <a:ext cx="18604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Masculine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Arrow: Down 46">
            <a:extLst>
              <a:ext uri="{FF2B5EF4-FFF2-40B4-BE49-F238E27FC236}">
                <a16:creationId xmlns:a16="http://schemas.microsoft.com/office/drawing/2014/main" id="{88373EA4-9C78-4A35-B085-B2EF327ED81E}"/>
              </a:ext>
            </a:extLst>
          </p:cNvPr>
          <p:cNvSpPr/>
          <p:nvPr/>
        </p:nvSpPr>
        <p:spPr>
          <a:xfrm rot="665463">
            <a:off x="8170572" y="1379567"/>
            <a:ext cx="450057" cy="113998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23237848-1049-43FB-842E-F7ECF440D4DD}"/>
              </a:ext>
            </a:extLst>
          </p:cNvPr>
          <p:cNvSpPr/>
          <p:nvPr/>
        </p:nvSpPr>
        <p:spPr>
          <a:xfrm rot="19054706">
            <a:off x="10336925" y="991817"/>
            <a:ext cx="450057" cy="165968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48437A8-B19D-419B-8438-592B10B65084}"/>
              </a:ext>
            </a:extLst>
          </p:cNvPr>
          <p:cNvSpPr txBox="1"/>
          <p:nvPr/>
        </p:nvSpPr>
        <p:spPr>
          <a:xfrm>
            <a:off x="7792393" y="4533687"/>
            <a:ext cx="15389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j-...-aj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2AC7A91-A843-40E0-B5D3-4BCB81ABCD6D}"/>
              </a:ext>
            </a:extLst>
          </p:cNvPr>
          <p:cNvSpPr txBox="1"/>
          <p:nvPr/>
        </p:nvSpPr>
        <p:spPr>
          <a:xfrm>
            <a:off x="7515946" y="2494291"/>
            <a:ext cx="18604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Feminine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Arrow: Down 51">
            <a:extLst>
              <a:ext uri="{FF2B5EF4-FFF2-40B4-BE49-F238E27FC236}">
                <a16:creationId xmlns:a16="http://schemas.microsoft.com/office/drawing/2014/main" id="{A6C51A07-2DFE-41BD-9772-E79902C7A3D6}"/>
              </a:ext>
            </a:extLst>
          </p:cNvPr>
          <p:cNvSpPr/>
          <p:nvPr/>
        </p:nvSpPr>
        <p:spPr>
          <a:xfrm rot="20385258">
            <a:off x="9259558" y="1364696"/>
            <a:ext cx="450057" cy="113998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91F89B-BA2D-4838-9CDC-29151AFD4569}"/>
              </a:ext>
            </a:extLst>
          </p:cNvPr>
          <p:cNvSpPr txBox="1"/>
          <p:nvPr/>
        </p:nvSpPr>
        <p:spPr>
          <a:xfrm>
            <a:off x="9126501" y="4548941"/>
            <a:ext cx="15389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b-...-ab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663BD2A-EB14-49DD-8446-A605D2523552}"/>
              </a:ext>
            </a:extLst>
          </p:cNvPr>
          <p:cNvSpPr txBox="1"/>
          <p:nvPr/>
        </p:nvSpPr>
        <p:spPr>
          <a:xfrm>
            <a:off x="9210273" y="2509546"/>
            <a:ext cx="126950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Neuter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99F7EBA-DF37-4D56-9BBB-8D2AA759038C}"/>
              </a:ext>
            </a:extLst>
          </p:cNvPr>
          <p:cNvSpPr txBox="1"/>
          <p:nvPr/>
        </p:nvSpPr>
        <p:spPr>
          <a:xfrm>
            <a:off x="10674807" y="4548941"/>
            <a:ext cx="15389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r-...-al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D10002-8AB5-407D-95B6-CB24B7146956}"/>
              </a:ext>
            </a:extLst>
          </p:cNvPr>
          <p:cNvSpPr txBox="1"/>
          <p:nvPr/>
        </p:nvSpPr>
        <p:spPr>
          <a:xfrm>
            <a:off x="10627400" y="2509546"/>
            <a:ext cx="11437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Plural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D6562763-61B3-4A48-A6F8-3D035E31E0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6331936" y="3617017"/>
            <a:ext cx="1669592" cy="383797"/>
          </a:xfrm>
          <a:prstGeom prst="curvedConnector3">
            <a:avLst>
              <a:gd name="adj1" fmla="val 50000"/>
            </a:avLst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B850638E-E0C8-46BD-AA2F-5279A3BD44DD}"/>
              </a:ext>
            </a:extLst>
          </p:cNvPr>
          <p:cNvCxnSpPr>
            <a:cxnSpLocks/>
          </p:cNvCxnSpPr>
          <p:nvPr/>
        </p:nvCxnSpPr>
        <p:spPr>
          <a:xfrm rot="5400000">
            <a:off x="5750015" y="3484191"/>
            <a:ext cx="1734891" cy="714746"/>
          </a:xfrm>
          <a:prstGeom prst="curvedConnector3">
            <a:avLst>
              <a:gd name="adj1" fmla="val 50000"/>
            </a:avLst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1A47425B-6065-421A-A41E-08E566F2AD7F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05513" y="3602758"/>
            <a:ext cx="1669592" cy="383797"/>
          </a:xfrm>
          <a:prstGeom prst="curvedConnector3">
            <a:avLst>
              <a:gd name="adj1" fmla="val 50000"/>
            </a:avLst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1AD786C9-8928-439C-9438-23626846B48D}"/>
              </a:ext>
            </a:extLst>
          </p:cNvPr>
          <p:cNvCxnSpPr>
            <a:cxnSpLocks/>
          </p:cNvCxnSpPr>
          <p:nvPr/>
        </p:nvCxnSpPr>
        <p:spPr>
          <a:xfrm rot="5400000">
            <a:off x="7470601" y="3551643"/>
            <a:ext cx="1669595" cy="486028"/>
          </a:xfrm>
          <a:prstGeom prst="curvedConnector3">
            <a:avLst>
              <a:gd name="adj1" fmla="val 50000"/>
            </a:avLst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A5BCC1C0-CA29-414E-B9EF-2A43449AB65F}"/>
              </a:ext>
            </a:extLst>
          </p:cNvPr>
          <p:cNvCxnSpPr>
            <a:cxnSpLocks/>
          </p:cNvCxnSpPr>
          <p:nvPr/>
        </p:nvCxnSpPr>
        <p:spPr>
          <a:xfrm rot="16200000" flipH="1">
            <a:off x="9210718" y="3600085"/>
            <a:ext cx="1669592" cy="383797"/>
          </a:xfrm>
          <a:prstGeom prst="curvedConnector3">
            <a:avLst>
              <a:gd name="adj1" fmla="val 50000"/>
            </a:avLst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Curved 63">
            <a:extLst>
              <a:ext uri="{FF2B5EF4-FFF2-40B4-BE49-F238E27FC236}">
                <a16:creationId xmlns:a16="http://schemas.microsoft.com/office/drawing/2014/main" id="{F483FC29-5052-45BB-9BA2-C4331A5AD3FF}"/>
              </a:ext>
            </a:extLst>
          </p:cNvPr>
          <p:cNvCxnSpPr>
            <a:cxnSpLocks/>
          </p:cNvCxnSpPr>
          <p:nvPr/>
        </p:nvCxnSpPr>
        <p:spPr>
          <a:xfrm rot="5400000">
            <a:off x="8788247" y="3578345"/>
            <a:ext cx="1686528" cy="444212"/>
          </a:xfrm>
          <a:prstGeom prst="curvedConnector3">
            <a:avLst>
              <a:gd name="adj1" fmla="val 50000"/>
            </a:avLst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89B29FC6-7C6B-49B7-A8C7-749C9A54B69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691650" y="3613541"/>
            <a:ext cx="1669592" cy="383797"/>
          </a:xfrm>
          <a:prstGeom prst="curvedConnector3">
            <a:avLst>
              <a:gd name="adj1" fmla="val 50000"/>
            </a:avLst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F4CB2550-F710-433C-91E8-0B77E61F20DE}"/>
              </a:ext>
            </a:extLst>
          </p:cNvPr>
          <p:cNvCxnSpPr>
            <a:cxnSpLocks/>
          </p:cNvCxnSpPr>
          <p:nvPr/>
        </p:nvCxnSpPr>
        <p:spPr>
          <a:xfrm rot="5400000">
            <a:off x="10273465" y="3647930"/>
            <a:ext cx="1738370" cy="383798"/>
          </a:xfrm>
          <a:prstGeom prst="curvedConnector3">
            <a:avLst>
              <a:gd name="adj1" fmla="val 50000"/>
            </a:avLst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A37C8C3D-918B-43C9-AD31-63D084EE314F}"/>
              </a:ext>
            </a:extLst>
          </p:cNvPr>
          <p:cNvSpPr/>
          <p:nvPr/>
        </p:nvSpPr>
        <p:spPr>
          <a:xfrm>
            <a:off x="5655568" y="662496"/>
            <a:ext cx="6174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4">
                    <a:lumMod val="75000"/>
                  </a:schemeClr>
                </a:solidFill>
                <a:latin typeface="Wingdings" panose="05000000000000000000" pitchFamily="2" charset="2"/>
                <a:cs typeface="Times New Roman" panose="02020603050405020304" pitchFamily="18" charset="0"/>
              </a:rPr>
              <a:t>K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82B6ECF-9A9B-4BCA-BF4C-D34418E89BD4}"/>
              </a:ext>
            </a:extLst>
          </p:cNvPr>
          <p:cNvSpPr txBox="1"/>
          <p:nvPr/>
        </p:nvSpPr>
        <p:spPr>
          <a:xfrm>
            <a:off x="5369466" y="5487616"/>
            <a:ext cx="1004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Wingdings" panose="05000000000000000000" pitchFamily="2" charset="2"/>
                <a:cs typeface="Times New Roman" panose="02020603050405020304" pitchFamily="18" charset="0"/>
              </a:rPr>
              <a:t>L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72" name="Speech Bubble: Oval 71">
            <a:extLst>
              <a:ext uri="{FF2B5EF4-FFF2-40B4-BE49-F238E27FC236}">
                <a16:creationId xmlns:a16="http://schemas.microsoft.com/office/drawing/2014/main" id="{C53B15A4-A9A7-438B-828A-90556112B68B}"/>
              </a:ext>
            </a:extLst>
          </p:cNvPr>
          <p:cNvSpPr/>
          <p:nvPr/>
        </p:nvSpPr>
        <p:spPr>
          <a:xfrm rot="19561593">
            <a:off x="2830253" y="2154668"/>
            <a:ext cx="5531617" cy="2728127"/>
          </a:xfrm>
          <a:prstGeom prst="wedgeEllipseCallout">
            <a:avLst/>
          </a:prstGeom>
          <a:solidFill>
            <a:schemeClr val="bg1">
              <a:alpha val="87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411FE78-F733-4700-88AB-26B2B93ED844}"/>
              </a:ext>
            </a:extLst>
          </p:cNvPr>
          <p:cNvSpPr txBox="1"/>
          <p:nvPr/>
        </p:nvSpPr>
        <p:spPr>
          <a:xfrm rot="19596064">
            <a:off x="3120104" y="2504456"/>
            <a:ext cx="4889305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2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Those aren</a:t>
            </a:r>
            <a:r>
              <a:rPr lang="en-US" sz="2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’t circumfixes! All of those agreement markers independently occur as the suffixes  -</a:t>
            </a:r>
            <a:r>
              <a:rPr lang="en-US" sz="245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av, -</a:t>
            </a:r>
            <a:r>
              <a:rPr lang="en-US" sz="245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aj</a:t>
            </a:r>
            <a:r>
              <a:rPr lang="en-US" sz="245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-ab, </a:t>
            </a:r>
            <a:r>
              <a:rPr lang="en-US" sz="2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-</a:t>
            </a:r>
            <a:r>
              <a:rPr lang="en-US" sz="245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en-US" sz="2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agreement features are not uniquely marked!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0E76274F-30E8-49CB-8508-0C78B52CE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136" y="728034"/>
            <a:ext cx="678671" cy="872096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6E8FB943-FEE7-4A3E-927E-715D2F19885A}"/>
              </a:ext>
            </a:extLst>
          </p:cNvPr>
          <p:cNvSpPr/>
          <p:nvPr/>
        </p:nvSpPr>
        <p:spPr>
          <a:xfrm>
            <a:off x="5678486" y="662495"/>
            <a:ext cx="6174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4">
                    <a:lumMod val="75000"/>
                  </a:schemeClr>
                </a:solidFill>
                <a:latin typeface="Wingdings" panose="05000000000000000000" pitchFamily="2" charset="2"/>
                <a:cs typeface="Times New Roman" panose="02020603050405020304" pitchFamily="18" charset="0"/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34955266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81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6C432C-0689-4918-9CBB-E9506CE5DFB6}"/>
              </a:ext>
            </a:extLst>
          </p:cNvPr>
          <p:cNvSpPr txBox="1"/>
          <p:nvPr/>
        </p:nvSpPr>
        <p:spPr>
          <a:xfrm>
            <a:off x="1575462" y="559780"/>
            <a:ext cx="2428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OLD xer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DF7500-2DBB-4AF5-A044-129E81AC6A70}"/>
              </a:ext>
            </a:extLst>
          </p:cNvPr>
          <p:cNvSpPr txBox="1"/>
          <p:nvPr/>
        </p:nvSpPr>
        <p:spPr>
          <a:xfrm>
            <a:off x="388546" y="4539235"/>
            <a:ext cx="1538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-av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7CC4538D-84DE-48B6-BCB1-3E312C2CEB6D}"/>
              </a:ext>
            </a:extLst>
          </p:cNvPr>
          <p:cNvSpPr/>
          <p:nvPr/>
        </p:nvSpPr>
        <p:spPr>
          <a:xfrm rot="2887278">
            <a:off x="1386094" y="905074"/>
            <a:ext cx="450057" cy="169464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85269D-ECBF-4FB7-9484-A0927B437C4B}"/>
              </a:ext>
            </a:extLst>
          </p:cNvPr>
          <p:cNvSpPr txBox="1"/>
          <p:nvPr/>
        </p:nvSpPr>
        <p:spPr>
          <a:xfrm>
            <a:off x="278353" y="2499839"/>
            <a:ext cx="18604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Masculine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657C0215-457E-495A-AF81-F4EC6B904358}"/>
              </a:ext>
            </a:extLst>
          </p:cNvPr>
          <p:cNvSpPr/>
          <p:nvPr/>
        </p:nvSpPr>
        <p:spPr>
          <a:xfrm>
            <a:off x="794772" y="3039453"/>
            <a:ext cx="450057" cy="149978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050C3D41-3D07-4B01-8D89-DE393096A1C2}"/>
              </a:ext>
            </a:extLst>
          </p:cNvPr>
          <p:cNvSpPr/>
          <p:nvPr/>
        </p:nvSpPr>
        <p:spPr>
          <a:xfrm rot="665463">
            <a:off x="2404327" y="1382340"/>
            <a:ext cx="450057" cy="113998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ooter Placeholder 5">
            <a:extLst>
              <a:ext uri="{FF2B5EF4-FFF2-40B4-BE49-F238E27FC236}">
                <a16:creationId xmlns:a16="http://schemas.microsoft.com/office/drawing/2014/main" id="{F2A3368B-5143-442B-9B76-8094BEEE8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F0519B76-96E5-455B-B6C1-63B6979FC1F7}"/>
              </a:ext>
            </a:extLst>
          </p:cNvPr>
          <p:cNvSpPr/>
          <p:nvPr/>
        </p:nvSpPr>
        <p:spPr>
          <a:xfrm rot="19054706">
            <a:off x="3977706" y="994590"/>
            <a:ext cx="450057" cy="165968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0FC0C9B-FFBF-4DCE-B123-7EACCF9FA09D}"/>
              </a:ext>
            </a:extLst>
          </p:cNvPr>
          <p:cNvSpPr txBox="1">
            <a:spLocks/>
          </p:cNvSpPr>
          <p:nvPr/>
        </p:nvSpPr>
        <p:spPr>
          <a:xfrm>
            <a:off x="454806" y="21109"/>
            <a:ext cx="11061092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Multiple </a:t>
            </a:r>
            <a:r>
              <a:rPr lang="en-US" sz="2400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exponence</a:t>
            </a:r>
            <a:b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AVAR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B37D18-4F29-40FD-9A1E-998A9C25A11D}"/>
              </a:ext>
            </a:extLst>
          </p:cNvPr>
          <p:cNvSpPr txBox="1"/>
          <p:nvPr/>
        </p:nvSpPr>
        <p:spPr>
          <a:xfrm>
            <a:off x="1859895" y="4536461"/>
            <a:ext cx="1538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-aj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8E54FE-9358-4399-92B2-7986126009CA}"/>
              </a:ext>
            </a:extLst>
          </p:cNvPr>
          <p:cNvSpPr txBox="1"/>
          <p:nvPr/>
        </p:nvSpPr>
        <p:spPr>
          <a:xfrm>
            <a:off x="1749702" y="2497065"/>
            <a:ext cx="18604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Feminine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984472B0-C200-454C-A8BA-389D6264EA2B}"/>
              </a:ext>
            </a:extLst>
          </p:cNvPr>
          <p:cNvSpPr/>
          <p:nvPr/>
        </p:nvSpPr>
        <p:spPr>
          <a:xfrm>
            <a:off x="2266121" y="3036679"/>
            <a:ext cx="450057" cy="149978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1E029266-CADD-4670-96AA-090C6E1B69E0}"/>
              </a:ext>
            </a:extLst>
          </p:cNvPr>
          <p:cNvSpPr/>
          <p:nvPr/>
        </p:nvSpPr>
        <p:spPr>
          <a:xfrm rot="20385258">
            <a:off x="3199597" y="1367469"/>
            <a:ext cx="450057" cy="113998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FC8C7E-BA66-4751-9C76-BEA1CC75C1E3}"/>
              </a:ext>
            </a:extLst>
          </p:cNvPr>
          <p:cNvSpPr txBox="1"/>
          <p:nvPr/>
        </p:nvSpPr>
        <p:spPr>
          <a:xfrm>
            <a:off x="3105335" y="4551715"/>
            <a:ext cx="1538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-ab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8E038C-F913-4F6A-8327-C82FCF5EFE71}"/>
              </a:ext>
            </a:extLst>
          </p:cNvPr>
          <p:cNvSpPr txBox="1"/>
          <p:nvPr/>
        </p:nvSpPr>
        <p:spPr>
          <a:xfrm>
            <a:off x="3150312" y="2512319"/>
            <a:ext cx="126950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Neuter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9275CB8E-8810-4510-95DA-B86ACAC35A6D}"/>
              </a:ext>
            </a:extLst>
          </p:cNvPr>
          <p:cNvSpPr/>
          <p:nvPr/>
        </p:nvSpPr>
        <p:spPr>
          <a:xfrm>
            <a:off x="3511561" y="3051933"/>
            <a:ext cx="450057" cy="149978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C326A3-B0B1-4F14-94C7-5E38FAA8B28A}"/>
              </a:ext>
            </a:extLst>
          </p:cNvPr>
          <p:cNvSpPr txBox="1"/>
          <p:nvPr/>
        </p:nvSpPr>
        <p:spPr>
          <a:xfrm>
            <a:off x="4143792" y="4551715"/>
            <a:ext cx="1538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-al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B7077D-C0EE-446B-B054-CC893E2DD837}"/>
              </a:ext>
            </a:extLst>
          </p:cNvPr>
          <p:cNvSpPr txBox="1"/>
          <p:nvPr/>
        </p:nvSpPr>
        <p:spPr>
          <a:xfrm>
            <a:off x="4268181" y="2512319"/>
            <a:ext cx="11437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Plural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7957613C-5705-4DF1-BF6E-69CDADFEFBF3}"/>
              </a:ext>
            </a:extLst>
          </p:cNvPr>
          <p:cNvSpPr/>
          <p:nvPr/>
        </p:nvSpPr>
        <p:spPr>
          <a:xfrm>
            <a:off x="4550018" y="3051933"/>
            <a:ext cx="450057" cy="149978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7D4F551-7E96-4C04-9F82-197A3C9B1062}"/>
              </a:ext>
            </a:extLst>
          </p:cNvPr>
          <p:cNvSpPr txBox="1"/>
          <p:nvPr/>
        </p:nvSpPr>
        <p:spPr>
          <a:xfrm>
            <a:off x="6448507" y="557007"/>
            <a:ext cx="54331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 ats’:ad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824CB8-CB93-4E9B-B0E1-FE09AE8B3D50}"/>
              </a:ext>
            </a:extLst>
          </p:cNvPr>
          <p:cNvSpPr txBox="1"/>
          <p:nvPr/>
        </p:nvSpPr>
        <p:spPr>
          <a:xfrm>
            <a:off x="5850112" y="4536461"/>
            <a:ext cx="194889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v-...-av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E82B382B-0993-44FF-A1BB-765F8DA442E8}"/>
              </a:ext>
            </a:extLst>
          </p:cNvPr>
          <p:cNvSpPr/>
          <p:nvPr/>
        </p:nvSpPr>
        <p:spPr>
          <a:xfrm rot="2887278">
            <a:off x="7152339" y="902301"/>
            <a:ext cx="450057" cy="169464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534AD4-2D98-48B7-BF98-A75777869C9A}"/>
              </a:ext>
            </a:extLst>
          </p:cNvPr>
          <p:cNvSpPr txBox="1"/>
          <p:nvPr/>
        </p:nvSpPr>
        <p:spPr>
          <a:xfrm>
            <a:off x="6044596" y="2497064"/>
            <a:ext cx="18604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Masculine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Arrow: Down 46">
            <a:extLst>
              <a:ext uri="{FF2B5EF4-FFF2-40B4-BE49-F238E27FC236}">
                <a16:creationId xmlns:a16="http://schemas.microsoft.com/office/drawing/2014/main" id="{88373EA4-9C78-4A35-B085-B2EF327ED81E}"/>
              </a:ext>
            </a:extLst>
          </p:cNvPr>
          <p:cNvSpPr/>
          <p:nvPr/>
        </p:nvSpPr>
        <p:spPr>
          <a:xfrm rot="665463">
            <a:off x="8170572" y="1379567"/>
            <a:ext cx="450057" cy="113998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23237848-1049-43FB-842E-F7ECF440D4DD}"/>
              </a:ext>
            </a:extLst>
          </p:cNvPr>
          <p:cNvSpPr/>
          <p:nvPr/>
        </p:nvSpPr>
        <p:spPr>
          <a:xfrm rot="19054706">
            <a:off x="10336925" y="991817"/>
            <a:ext cx="450057" cy="165968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48437A8-B19D-419B-8438-592B10B65084}"/>
              </a:ext>
            </a:extLst>
          </p:cNvPr>
          <p:cNvSpPr txBox="1"/>
          <p:nvPr/>
        </p:nvSpPr>
        <p:spPr>
          <a:xfrm>
            <a:off x="7792393" y="4533687"/>
            <a:ext cx="15389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j-...-aj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2AC7A91-A843-40E0-B5D3-4BCB81ABCD6D}"/>
              </a:ext>
            </a:extLst>
          </p:cNvPr>
          <p:cNvSpPr txBox="1"/>
          <p:nvPr/>
        </p:nvSpPr>
        <p:spPr>
          <a:xfrm>
            <a:off x="7515946" y="2494291"/>
            <a:ext cx="18604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Feminine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Arrow: Down 51">
            <a:extLst>
              <a:ext uri="{FF2B5EF4-FFF2-40B4-BE49-F238E27FC236}">
                <a16:creationId xmlns:a16="http://schemas.microsoft.com/office/drawing/2014/main" id="{A6C51A07-2DFE-41BD-9772-E79902C7A3D6}"/>
              </a:ext>
            </a:extLst>
          </p:cNvPr>
          <p:cNvSpPr/>
          <p:nvPr/>
        </p:nvSpPr>
        <p:spPr>
          <a:xfrm rot="20385258">
            <a:off x="9259558" y="1364696"/>
            <a:ext cx="450057" cy="113998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91F89B-BA2D-4838-9CDC-29151AFD4569}"/>
              </a:ext>
            </a:extLst>
          </p:cNvPr>
          <p:cNvSpPr txBox="1"/>
          <p:nvPr/>
        </p:nvSpPr>
        <p:spPr>
          <a:xfrm>
            <a:off x="9126501" y="4548941"/>
            <a:ext cx="15389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b-...-ab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663BD2A-EB14-49DD-8446-A605D2523552}"/>
              </a:ext>
            </a:extLst>
          </p:cNvPr>
          <p:cNvSpPr txBox="1"/>
          <p:nvPr/>
        </p:nvSpPr>
        <p:spPr>
          <a:xfrm>
            <a:off x="9210273" y="2509546"/>
            <a:ext cx="126950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Neuter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99F7EBA-DF37-4D56-9BBB-8D2AA759038C}"/>
              </a:ext>
            </a:extLst>
          </p:cNvPr>
          <p:cNvSpPr txBox="1"/>
          <p:nvPr/>
        </p:nvSpPr>
        <p:spPr>
          <a:xfrm>
            <a:off x="10674807" y="4548941"/>
            <a:ext cx="15389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r-...-al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D10002-8AB5-407D-95B6-CB24B7146956}"/>
              </a:ext>
            </a:extLst>
          </p:cNvPr>
          <p:cNvSpPr txBox="1"/>
          <p:nvPr/>
        </p:nvSpPr>
        <p:spPr>
          <a:xfrm>
            <a:off x="10627400" y="2509546"/>
            <a:ext cx="11437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Plural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D6562763-61B3-4A48-A6F8-3D035E31E0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6331936" y="3617017"/>
            <a:ext cx="1669592" cy="383797"/>
          </a:xfrm>
          <a:prstGeom prst="curvedConnector3">
            <a:avLst>
              <a:gd name="adj1" fmla="val 50000"/>
            </a:avLst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B850638E-E0C8-46BD-AA2F-5279A3BD44DD}"/>
              </a:ext>
            </a:extLst>
          </p:cNvPr>
          <p:cNvCxnSpPr>
            <a:cxnSpLocks/>
          </p:cNvCxnSpPr>
          <p:nvPr/>
        </p:nvCxnSpPr>
        <p:spPr>
          <a:xfrm rot="5400000">
            <a:off x="5750015" y="3484191"/>
            <a:ext cx="1734891" cy="714746"/>
          </a:xfrm>
          <a:prstGeom prst="curvedConnector3">
            <a:avLst>
              <a:gd name="adj1" fmla="val 50000"/>
            </a:avLst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1A47425B-6065-421A-A41E-08E566F2AD7F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05513" y="3602758"/>
            <a:ext cx="1669592" cy="383797"/>
          </a:xfrm>
          <a:prstGeom prst="curvedConnector3">
            <a:avLst>
              <a:gd name="adj1" fmla="val 50000"/>
            </a:avLst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1AD786C9-8928-439C-9438-23626846B48D}"/>
              </a:ext>
            </a:extLst>
          </p:cNvPr>
          <p:cNvCxnSpPr>
            <a:cxnSpLocks/>
          </p:cNvCxnSpPr>
          <p:nvPr/>
        </p:nvCxnSpPr>
        <p:spPr>
          <a:xfrm rot="5400000">
            <a:off x="7470601" y="3551643"/>
            <a:ext cx="1669595" cy="486028"/>
          </a:xfrm>
          <a:prstGeom prst="curvedConnector3">
            <a:avLst>
              <a:gd name="adj1" fmla="val 50000"/>
            </a:avLst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A5BCC1C0-CA29-414E-B9EF-2A43449AB65F}"/>
              </a:ext>
            </a:extLst>
          </p:cNvPr>
          <p:cNvCxnSpPr>
            <a:cxnSpLocks/>
          </p:cNvCxnSpPr>
          <p:nvPr/>
        </p:nvCxnSpPr>
        <p:spPr>
          <a:xfrm rot="16200000" flipH="1">
            <a:off x="9210718" y="3600085"/>
            <a:ext cx="1669592" cy="383797"/>
          </a:xfrm>
          <a:prstGeom prst="curvedConnector3">
            <a:avLst>
              <a:gd name="adj1" fmla="val 50000"/>
            </a:avLst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Curved 63">
            <a:extLst>
              <a:ext uri="{FF2B5EF4-FFF2-40B4-BE49-F238E27FC236}">
                <a16:creationId xmlns:a16="http://schemas.microsoft.com/office/drawing/2014/main" id="{F483FC29-5052-45BB-9BA2-C4331A5AD3FF}"/>
              </a:ext>
            </a:extLst>
          </p:cNvPr>
          <p:cNvCxnSpPr>
            <a:cxnSpLocks/>
          </p:cNvCxnSpPr>
          <p:nvPr/>
        </p:nvCxnSpPr>
        <p:spPr>
          <a:xfrm rot="5400000">
            <a:off x="8788247" y="3578345"/>
            <a:ext cx="1686528" cy="444212"/>
          </a:xfrm>
          <a:prstGeom prst="curvedConnector3">
            <a:avLst>
              <a:gd name="adj1" fmla="val 50000"/>
            </a:avLst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89B29FC6-7C6B-49B7-A8C7-749C9A54B69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691650" y="3613541"/>
            <a:ext cx="1669592" cy="383797"/>
          </a:xfrm>
          <a:prstGeom prst="curvedConnector3">
            <a:avLst>
              <a:gd name="adj1" fmla="val 50000"/>
            </a:avLst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F4CB2550-F710-433C-91E8-0B77E61F20DE}"/>
              </a:ext>
            </a:extLst>
          </p:cNvPr>
          <p:cNvCxnSpPr>
            <a:cxnSpLocks/>
          </p:cNvCxnSpPr>
          <p:nvPr/>
        </p:nvCxnSpPr>
        <p:spPr>
          <a:xfrm rot="5400000">
            <a:off x="10273465" y="3647930"/>
            <a:ext cx="1738370" cy="383798"/>
          </a:xfrm>
          <a:prstGeom prst="curvedConnector3">
            <a:avLst>
              <a:gd name="adj1" fmla="val 50000"/>
            </a:avLst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A37C8C3D-918B-43C9-AD31-63D084EE314F}"/>
              </a:ext>
            </a:extLst>
          </p:cNvPr>
          <p:cNvSpPr/>
          <p:nvPr/>
        </p:nvSpPr>
        <p:spPr>
          <a:xfrm>
            <a:off x="5655568" y="662496"/>
            <a:ext cx="6174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Wingdings" panose="05000000000000000000" pitchFamily="2" charset="2"/>
                <a:cs typeface="Times New Roman" panose="02020603050405020304" pitchFamily="18" charset="0"/>
              </a:rPr>
              <a:t>L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82B6ECF-9A9B-4BCA-BF4C-D34418E89BD4}"/>
              </a:ext>
            </a:extLst>
          </p:cNvPr>
          <p:cNvSpPr txBox="1"/>
          <p:nvPr/>
        </p:nvSpPr>
        <p:spPr>
          <a:xfrm>
            <a:off x="5369466" y="5487616"/>
            <a:ext cx="1004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Wingdings" panose="05000000000000000000" pitchFamily="2" charset="2"/>
                <a:cs typeface="Times New Roman" panose="02020603050405020304" pitchFamily="18" charset="0"/>
              </a:rPr>
              <a:t>L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51" name="Speech Bubble: Oval 50">
            <a:extLst>
              <a:ext uri="{FF2B5EF4-FFF2-40B4-BE49-F238E27FC236}">
                <a16:creationId xmlns:a16="http://schemas.microsoft.com/office/drawing/2014/main" id="{1366F02A-A452-4640-9F27-B010192B67A8}"/>
              </a:ext>
            </a:extLst>
          </p:cNvPr>
          <p:cNvSpPr/>
          <p:nvPr/>
        </p:nvSpPr>
        <p:spPr>
          <a:xfrm rot="19561593">
            <a:off x="2963020" y="2151083"/>
            <a:ext cx="5531617" cy="2728127"/>
          </a:xfrm>
          <a:prstGeom prst="wedgeEllipseCallout">
            <a:avLst/>
          </a:prstGeom>
          <a:solidFill>
            <a:schemeClr val="bg1">
              <a:alpha val="87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C55D3B10-C15B-4875-80BC-54147D5DF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856" y="649241"/>
            <a:ext cx="678671" cy="872096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C6330075-93EC-4B8D-ABD8-B94CAAEF22CB}"/>
              </a:ext>
            </a:extLst>
          </p:cNvPr>
          <p:cNvSpPr/>
          <p:nvPr/>
        </p:nvSpPr>
        <p:spPr>
          <a:xfrm>
            <a:off x="5664206" y="583702"/>
            <a:ext cx="6174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Wingdings" panose="05000000000000000000" pitchFamily="2" charset="2"/>
                <a:cs typeface="Times New Roman" panose="02020603050405020304" pitchFamily="18" charset="0"/>
              </a:rPr>
              <a:t>L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58" name="Speech Bubble: Oval 57">
            <a:extLst>
              <a:ext uri="{FF2B5EF4-FFF2-40B4-BE49-F238E27FC236}">
                <a16:creationId xmlns:a16="http://schemas.microsoft.com/office/drawing/2014/main" id="{A90372D3-4EA2-4064-83F5-97C96570A75B}"/>
              </a:ext>
            </a:extLst>
          </p:cNvPr>
          <p:cNvSpPr/>
          <p:nvPr/>
        </p:nvSpPr>
        <p:spPr>
          <a:xfrm rot="8937937">
            <a:off x="2975720" y="2157433"/>
            <a:ext cx="5531617" cy="2728127"/>
          </a:xfrm>
          <a:prstGeom prst="wedgeEllipseCallout">
            <a:avLst/>
          </a:prstGeom>
          <a:solidFill>
            <a:schemeClr val="bg1">
              <a:alpha val="87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22B4AE2-6C37-474B-9284-6B8A00B91B42}"/>
              </a:ext>
            </a:extLst>
          </p:cNvPr>
          <p:cNvSpPr txBox="1"/>
          <p:nvPr/>
        </p:nvSpPr>
        <p:spPr>
          <a:xfrm rot="19837135">
            <a:off x="3337136" y="2228672"/>
            <a:ext cx="488930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Oh no, it’s multiple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exponence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159480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82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AA8A71-5C1C-4EAB-9E8A-25EE98DEB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802" y="1436250"/>
            <a:ext cx="3861455" cy="489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349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83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2B75F9-44CF-4B68-8A42-CE3F1EEF7C38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What isn’t multiple </a:t>
            </a:r>
            <a:r>
              <a:rPr lang="en-US" sz="2400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exponence</a:t>
            </a:r>
            <a:r>
              <a:rPr lang="en-US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FEDD36-86C8-4051-9BDA-282A925D8758}"/>
              </a:ext>
            </a:extLst>
          </p:cNvPr>
          <p:cNvSpPr txBox="1"/>
          <p:nvPr/>
        </p:nvSpPr>
        <p:spPr>
          <a:xfrm>
            <a:off x="290497" y="715203"/>
            <a:ext cx="116692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Sometimes we see multiple markers of the same thing, but that doesn’t make it multiple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exponence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AA8A71-5C1C-4EAB-9E8A-25EE98DEB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486" y="1543408"/>
            <a:ext cx="3861455" cy="48934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456E59-7EF1-4399-BDF7-F5FF6AB11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897" y="1561057"/>
            <a:ext cx="3861455" cy="489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913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84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2B75F9-44CF-4B68-8A42-CE3F1EEF7C38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Reduplication isn’t multiple </a:t>
            </a:r>
            <a:r>
              <a:rPr lang="en-US" sz="2400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exponence</a:t>
            </a:r>
            <a:endParaRPr lang="en-US" sz="24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462FF4C-8D9E-4AB9-90DF-C0AEC2026FD2}"/>
              </a:ext>
            </a:extLst>
          </p:cNvPr>
          <p:cNvSpPr txBox="1">
            <a:spLocks/>
          </p:cNvSpPr>
          <p:nvPr/>
        </p:nvSpPr>
        <p:spPr>
          <a:xfrm>
            <a:off x="485417" y="680865"/>
            <a:ext cx="5976945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ENGLISH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532F7F-FC3F-4EF0-AE49-10A4B0BCA3DD}"/>
              </a:ext>
            </a:extLst>
          </p:cNvPr>
          <p:cNvSpPr txBox="1"/>
          <p:nvPr/>
        </p:nvSpPr>
        <p:spPr>
          <a:xfrm>
            <a:off x="321110" y="1550764"/>
            <a:ext cx="619665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John is a very good pirate.</a:t>
            </a:r>
          </a:p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=/=</a:t>
            </a:r>
          </a:p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John is a very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very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good pirate.</a:t>
            </a:r>
          </a:p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=/=</a:t>
            </a:r>
          </a:p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John is a very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very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very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good pirate.</a:t>
            </a:r>
          </a:p>
        </p:txBody>
      </p:sp>
    </p:spTree>
    <p:extLst>
      <p:ext uri="{BB962C8B-B14F-4D97-AF65-F5344CB8AC3E}">
        <p14:creationId xmlns:p14="http://schemas.microsoft.com/office/powerpoint/2010/main" val="4566553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85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2B75F9-44CF-4B68-8A42-CE3F1EEF7C38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Reduplication isn’t multiple </a:t>
            </a:r>
            <a:r>
              <a:rPr lang="en-US" sz="2400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exponence</a:t>
            </a:r>
            <a:endParaRPr lang="en-US" sz="24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462FF4C-8D9E-4AB9-90DF-C0AEC2026FD2}"/>
              </a:ext>
            </a:extLst>
          </p:cNvPr>
          <p:cNvSpPr txBox="1">
            <a:spLocks/>
          </p:cNvSpPr>
          <p:nvPr/>
        </p:nvSpPr>
        <p:spPr>
          <a:xfrm>
            <a:off x="485417" y="680865"/>
            <a:ext cx="5976945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ENGLISH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532F7F-FC3F-4EF0-AE49-10A4B0BCA3DD}"/>
              </a:ext>
            </a:extLst>
          </p:cNvPr>
          <p:cNvSpPr txBox="1"/>
          <p:nvPr/>
        </p:nvSpPr>
        <p:spPr>
          <a:xfrm>
            <a:off x="321110" y="1550764"/>
            <a:ext cx="619665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John is a very good pirate.</a:t>
            </a:r>
          </a:p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=/=</a:t>
            </a:r>
          </a:p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John is a very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very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good pirate.</a:t>
            </a:r>
          </a:p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=/=</a:t>
            </a:r>
          </a:p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John is a very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very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very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good pirate.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711A2F5-9FC5-49FD-A148-AF04498E1669}"/>
              </a:ext>
            </a:extLst>
          </p:cNvPr>
          <p:cNvSpPr txBox="1">
            <a:spLocks/>
          </p:cNvSpPr>
          <p:nvPr/>
        </p:nvSpPr>
        <p:spPr>
          <a:xfrm>
            <a:off x="6462362" y="680865"/>
            <a:ext cx="4239774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TURKISH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9DD2EF-E68F-4136-979F-BB57CE0DC842}"/>
              </a:ext>
            </a:extLst>
          </p:cNvPr>
          <p:cNvSpPr txBox="1"/>
          <p:nvPr/>
        </p:nvSpPr>
        <p:spPr>
          <a:xfrm>
            <a:off x="6462362" y="1550764"/>
            <a:ext cx="418437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enli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‘broad’</a:t>
            </a:r>
          </a:p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=/=</a:t>
            </a:r>
          </a:p>
          <a:p>
            <a:pPr algn="ctr"/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epenli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‘very broad’</a:t>
            </a:r>
          </a:p>
          <a:p>
            <a:pPr algn="ctr"/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ulu ‘great’</a:t>
            </a:r>
          </a:p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=/=</a:t>
            </a:r>
          </a:p>
          <a:p>
            <a:pPr algn="ctr"/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upulu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‘very great’</a:t>
            </a:r>
          </a:p>
          <a:p>
            <a:pPr algn="ctr"/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oyuk</a:t>
            </a:r>
            <a:r>
              <a:rPr lang="az-Latn-AZ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‘hollow’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=/=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opoyuk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‘very hollow’</a:t>
            </a:r>
          </a:p>
        </p:txBody>
      </p:sp>
    </p:spTree>
    <p:extLst>
      <p:ext uri="{BB962C8B-B14F-4D97-AF65-F5344CB8AC3E}">
        <p14:creationId xmlns:p14="http://schemas.microsoft.com/office/powerpoint/2010/main" val="7781805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86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6C432C-0689-4918-9CBB-E9506CE5DFB6}"/>
              </a:ext>
            </a:extLst>
          </p:cNvPr>
          <p:cNvSpPr txBox="1"/>
          <p:nvPr/>
        </p:nvSpPr>
        <p:spPr>
          <a:xfrm>
            <a:off x="714896" y="887583"/>
            <a:ext cx="4654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Adjective = CV(C)X</a:t>
            </a:r>
          </a:p>
        </p:txBody>
      </p:sp>
      <p:sp>
        <p:nvSpPr>
          <p:cNvPr id="28" name="Footer Placeholder 5">
            <a:extLst>
              <a:ext uri="{FF2B5EF4-FFF2-40B4-BE49-F238E27FC236}">
                <a16:creationId xmlns:a16="http://schemas.microsoft.com/office/drawing/2014/main" id="{F2A3368B-5143-442B-9B76-8094BEEE8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F0519B76-96E5-455B-B6C1-63B6979FC1F7}"/>
              </a:ext>
            </a:extLst>
          </p:cNvPr>
          <p:cNvSpPr/>
          <p:nvPr/>
        </p:nvSpPr>
        <p:spPr>
          <a:xfrm>
            <a:off x="2606496" y="1625667"/>
            <a:ext cx="450057" cy="90699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0FC0C9B-FFBF-4DCE-B123-7EACCF9FA09D}"/>
              </a:ext>
            </a:extLst>
          </p:cNvPr>
          <p:cNvSpPr txBox="1">
            <a:spLocks/>
          </p:cNvSpPr>
          <p:nvPr/>
        </p:nvSpPr>
        <p:spPr>
          <a:xfrm>
            <a:off x="454806" y="21109"/>
            <a:ext cx="11061092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Reduplication</a:t>
            </a:r>
            <a:b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Turkish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B37D18-4F29-40FD-9A1E-998A9C25A11D}"/>
              </a:ext>
            </a:extLst>
          </p:cNvPr>
          <p:cNvSpPr txBox="1"/>
          <p:nvPr/>
        </p:nvSpPr>
        <p:spPr>
          <a:xfrm>
            <a:off x="1141615" y="4689854"/>
            <a:ext cx="3230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CVp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CV(C)X </a:t>
            </a:r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984472B0-C200-454C-A8BA-389D6264EA2B}"/>
              </a:ext>
            </a:extLst>
          </p:cNvPr>
          <p:cNvSpPr/>
          <p:nvPr/>
        </p:nvSpPr>
        <p:spPr>
          <a:xfrm>
            <a:off x="2567456" y="3190072"/>
            <a:ext cx="450057" cy="149978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B7077D-C0EE-446B-B054-CC893E2DD837}"/>
              </a:ext>
            </a:extLst>
          </p:cNvPr>
          <p:cNvSpPr txBox="1"/>
          <p:nvPr/>
        </p:nvSpPr>
        <p:spPr>
          <a:xfrm>
            <a:off x="1536068" y="2622841"/>
            <a:ext cx="25981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Superlative ‘very’</a:t>
            </a:r>
          </a:p>
        </p:txBody>
      </p: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D6562763-61B3-4A48-A6F8-3D035E31E0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81206" y="3710172"/>
            <a:ext cx="1669592" cy="383797"/>
          </a:xfrm>
          <a:prstGeom prst="curvedConnector3">
            <a:avLst>
              <a:gd name="adj1" fmla="val 50000"/>
            </a:avLst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B850638E-E0C8-46BD-AA2F-5279A3BD44DD}"/>
              </a:ext>
            </a:extLst>
          </p:cNvPr>
          <p:cNvCxnSpPr>
            <a:cxnSpLocks/>
          </p:cNvCxnSpPr>
          <p:nvPr/>
        </p:nvCxnSpPr>
        <p:spPr>
          <a:xfrm rot="5400000">
            <a:off x="8099285" y="3577346"/>
            <a:ext cx="1734891" cy="714746"/>
          </a:xfrm>
          <a:prstGeom prst="curvedConnector3">
            <a:avLst>
              <a:gd name="adj1" fmla="val 50000"/>
            </a:avLst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9A785944-B4D5-40F3-AB98-E0B24FF6713A}"/>
              </a:ext>
            </a:extLst>
          </p:cNvPr>
          <p:cNvSpPr txBox="1"/>
          <p:nvPr/>
        </p:nvSpPr>
        <p:spPr>
          <a:xfrm>
            <a:off x="7202740" y="887636"/>
            <a:ext cx="4654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Adjective = CV(C)X</a:t>
            </a:r>
          </a:p>
        </p:txBody>
      </p:sp>
      <p:sp>
        <p:nvSpPr>
          <p:cNvPr id="72" name="Arrow: Down 71">
            <a:extLst>
              <a:ext uri="{FF2B5EF4-FFF2-40B4-BE49-F238E27FC236}">
                <a16:creationId xmlns:a16="http://schemas.microsoft.com/office/drawing/2014/main" id="{5249BBAF-AF40-4D17-A2BC-F22F19C88D54}"/>
              </a:ext>
            </a:extLst>
          </p:cNvPr>
          <p:cNvSpPr/>
          <p:nvPr/>
        </p:nvSpPr>
        <p:spPr>
          <a:xfrm>
            <a:off x="9094340" y="1625720"/>
            <a:ext cx="450057" cy="90699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ADE4A8E-143F-4D13-987F-D557F7ED5DA5}"/>
              </a:ext>
            </a:extLst>
          </p:cNvPr>
          <p:cNvSpPr txBox="1"/>
          <p:nvPr/>
        </p:nvSpPr>
        <p:spPr>
          <a:xfrm>
            <a:off x="7792963" y="4689907"/>
            <a:ext cx="3230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CVp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CV(C)X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D85D24C-4C70-47FD-BF34-1ACBACE70F37}"/>
              </a:ext>
            </a:extLst>
          </p:cNvPr>
          <p:cNvSpPr txBox="1"/>
          <p:nvPr/>
        </p:nvSpPr>
        <p:spPr>
          <a:xfrm>
            <a:off x="8023912" y="2622894"/>
            <a:ext cx="25981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Adjective</a:t>
            </a:r>
          </a:p>
        </p:txBody>
      </p:sp>
    </p:spTree>
    <p:extLst>
      <p:ext uri="{BB962C8B-B14F-4D97-AF65-F5344CB8AC3E}">
        <p14:creationId xmlns:p14="http://schemas.microsoft.com/office/powerpoint/2010/main" val="29866602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87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6C432C-0689-4918-9CBB-E9506CE5DFB6}"/>
              </a:ext>
            </a:extLst>
          </p:cNvPr>
          <p:cNvSpPr txBox="1"/>
          <p:nvPr/>
        </p:nvSpPr>
        <p:spPr>
          <a:xfrm>
            <a:off x="714896" y="887583"/>
            <a:ext cx="4654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Adjective = CV(C)X</a:t>
            </a:r>
          </a:p>
        </p:txBody>
      </p:sp>
      <p:sp>
        <p:nvSpPr>
          <p:cNvPr id="28" name="Footer Placeholder 5">
            <a:extLst>
              <a:ext uri="{FF2B5EF4-FFF2-40B4-BE49-F238E27FC236}">
                <a16:creationId xmlns:a16="http://schemas.microsoft.com/office/drawing/2014/main" id="{F2A3368B-5143-442B-9B76-8094BEEE8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F0519B76-96E5-455B-B6C1-63B6979FC1F7}"/>
              </a:ext>
            </a:extLst>
          </p:cNvPr>
          <p:cNvSpPr/>
          <p:nvPr/>
        </p:nvSpPr>
        <p:spPr>
          <a:xfrm>
            <a:off x="2606496" y="1625667"/>
            <a:ext cx="450057" cy="90699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0FC0C9B-FFBF-4DCE-B123-7EACCF9FA09D}"/>
              </a:ext>
            </a:extLst>
          </p:cNvPr>
          <p:cNvSpPr txBox="1">
            <a:spLocks/>
          </p:cNvSpPr>
          <p:nvPr/>
        </p:nvSpPr>
        <p:spPr>
          <a:xfrm>
            <a:off x="454806" y="21109"/>
            <a:ext cx="11061092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Reduplication</a:t>
            </a:r>
            <a:b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Turkish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B37D18-4F29-40FD-9A1E-998A9C25A11D}"/>
              </a:ext>
            </a:extLst>
          </p:cNvPr>
          <p:cNvSpPr txBox="1"/>
          <p:nvPr/>
        </p:nvSpPr>
        <p:spPr>
          <a:xfrm>
            <a:off x="1141615" y="4689854"/>
            <a:ext cx="3230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CVp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CV(C)X </a:t>
            </a:r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984472B0-C200-454C-A8BA-389D6264EA2B}"/>
              </a:ext>
            </a:extLst>
          </p:cNvPr>
          <p:cNvSpPr/>
          <p:nvPr/>
        </p:nvSpPr>
        <p:spPr>
          <a:xfrm>
            <a:off x="2567456" y="3190072"/>
            <a:ext cx="450057" cy="149978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B7077D-C0EE-446B-B054-CC893E2DD837}"/>
              </a:ext>
            </a:extLst>
          </p:cNvPr>
          <p:cNvSpPr txBox="1"/>
          <p:nvPr/>
        </p:nvSpPr>
        <p:spPr>
          <a:xfrm>
            <a:off x="1536068" y="2622841"/>
            <a:ext cx="25981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Superlative ‘very’</a:t>
            </a:r>
          </a:p>
        </p:txBody>
      </p: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D6562763-61B3-4A48-A6F8-3D035E31E0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81206" y="3710172"/>
            <a:ext cx="1669592" cy="383797"/>
          </a:xfrm>
          <a:prstGeom prst="curvedConnector3">
            <a:avLst>
              <a:gd name="adj1" fmla="val 50000"/>
            </a:avLst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B850638E-E0C8-46BD-AA2F-5279A3BD44DD}"/>
              </a:ext>
            </a:extLst>
          </p:cNvPr>
          <p:cNvCxnSpPr>
            <a:cxnSpLocks/>
          </p:cNvCxnSpPr>
          <p:nvPr/>
        </p:nvCxnSpPr>
        <p:spPr>
          <a:xfrm rot="5400000">
            <a:off x="8099285" y="3577346"/>
            <a:ext cx="1734891" cy="714746"/>
          </a:xfrm>
          <a:prstGeom prst="curvedConnector3">
            <a:avLst>
              <a:gd name="adj1" fmla="val 50000"/>
            </a:avLst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9A785944-B4D5-40F3-AB98-E0B24FF6713A}"/>
              </a:ext>
            </a:extLst>
          </p:cNvPr>
          <p:cNvSpPr txBox="1"/>
          <p:nvPr/>
        </p:nvSpPr>
        <p:spPr>
          <a:xfrm>
            <a:off x="7202740" y="887636"/>
            <a:ext cx="4654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Adjective = CV(C)X</a:t>
            </a:r>
          </a:p>
        </p:txBody>
      </p:sp>
      <p:sp>
        <p:nvSpPr>
          <p:cNvPr id="72" name="Arrow: Down 71">
            <a:extLst>
              <a:ext uri="{FF2B5EF4-FFF2-40B4-BE49-F238E27FC236}">
                <a16:creationId xmlns:a16="http://schemas.microsoft.com/office/drawing/2014/main" id="{5249BBAF-AF40-4D17-A2BC-F22F19C88D54}"/>
              </a:ext>
            </a:extLst>
          </p:cNvPr>
          <p:cNvSpPr/>
          <p:nvPr/>
        </p:nvSpPr>
        <p:spPr>
          <a:xfrm>
            <a:off x="9094340" y="1625720"/>
            <a:ext cx="450057" cy="90699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ADE4A8E-143F-4D13-987F-D557F7ED5DA5}"/>
              </a:ext>
            </a:extLst>
          </p:cNvPr>
          <p:cNvSpPr txBox="1"/>
          <p:nvPr/>
        </p:nvSpPr>
        <p:spPr>
          <a:xfrm>
            <a:off x="7792963" y="4689907"/>
            <a:ext cx="3230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CVp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CV(C)X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D85D24C-4C70-47FD-BF34-1ACBACE70F37}"/>
              </a:ext>
            </a:extLst>
          </p:cNvPr>
          <p:cNvSpPr txBox="1"/>
          <p:nvPr/>
        </p:nvSpPr>
        <p:spPr>
          <a:xfrm>
            <a:off x="8023912" y="2622894"/>
            <a:ext cx="25981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Adjective</a:t>
            </a:r>
          </a:p>
        </p:txBody>
      </p:sp>
      <p:sp>
        <p:nvSpPr>
          <p:cNvPr id="3" name="&quot;Not Allowed&quot; Symbol 2">
            <a:extLst>
              <a:ext uri="{FF2B5EF4-FFF2-40B4-BE49-F238E27FC236}">
                <a16:creationId xmlns:a16="http://schemas.microsoft.com/office/drawing/2014/main" id="{C3D6A756-55DB-477D-9ADE-1BA92101B863}"/>
              </a:ext>
            </a:extLst>
          </p:cNvPr>
          <p:cNvSpPr/>
          <p:nvPr/>
        </p:nvSpPr>
        <p:spPr>
          <a:xfrm>
            <a:off x="7672801" y="442834"/>
            <a:ext cx="3471203" cy="5314122"/>
          </a:xfrm>
          <a:prstGeom prst="noSmoking">
            <a:avLst/>
          </a:prstGeom>
          <a:solidFill>
            <a:srgbClr val="FF0000">
              <a:alpha val="7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2E13493-B74B-4D34-A055-96D78A122E46}"/>
              </a:ext>
            </a:extLst>
          </p:cNvPr>
          <p:cNvSpPr txBox="1"/>
          <p:nvPr/>
        </p:nvSpPr>
        <p:spPr>
          <a:xfrm>
            <a:off x="177553" y="5774137"/>
            <a:ext cx="11913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Reduplication is not the multiple realization of the same semantic or morphological features. Reduplication is usually using syllable structure to mark a single feature, like superlatives.</a:t>
            </a:r>
          </a:p>
        </p:txBody>
      </p:sp>
    </p:spTree>
    <p:extLst>
      <p:ext uri="{BB962C8B-B14F-4D97-AF65-F5344CB8AC3E}">
        <p14:creationId xmlns:p14="http://schemas.microsoft.com/office/powerpoint/2010/main" val="12873739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88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2B75F9-44CF-4B68-8A42-CE3F1EEF7C38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Wrapping up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6C432C-0689-4918-9CBB-E9506CE5DFB6}"/>
              </a:ext>
            </a:extLst>
          </p:cNvPr>
          <p:cNvSpPr txBox="1"/>
          <p:nvPr/>
        </p:nvSpPr>
        <p:spPr>
          <a:xfrm>
            <a:off x="298450" y="627019"/>
            <a:ext cx="11683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common ways of saying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what to 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whom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Caucasus are very different from the rest of the world…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Nouns can be targets for agreement (Archi!).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4928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89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2B75F9-44CF-4B68-8A42-CE3F1EEF7C38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Wrapping up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6C432C-0689-4918-9CBB-E9506CE5DFB6}"/>
              </a:ext>
            </a:extLst>
          </p:cNvPr>
          <p:cNvSpPr txBox="1"/>
          <p:nvPr/>
        </p:nvSpPr>
        <p:spPr>
          <a:xfrm>
            <a:off x="298450" y="627019"/>
            <a:ext cx="116839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common ways of saying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what to 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whom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Caucasus are very different from the rest of the world…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Nouns can be targets for agreement (Archi!).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Ergativity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what to 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whom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specific way, usually by marking the subject of a transitive verb, or also by agreeing with the object of a transitive clause instead of with the subject.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7C2CCF-2C94-4D5B-9CFB-C556C42A3F0D}"/>
              </a:ext>
            </a:extLst>
          </p:cNvPr>
          <p:cNvSpPr/>
          <p:nvPr/>
        </p:nvSpPr>
        <p:spPr>
          <a:xfrm>
            <a:off x="209551" y="762175"/>
            <a:ext cx="11758275" cy="1672523"/>
          </a:xfrm>
          <a:prstGeom prst="rect">
            <a:avLst/>
          </a:prstGeom>
          <a:solidFill>
            <a:schemeClr val="bg1">
              <a:alpha val="58000"/>
            </a:schemeClr>
          </a:solidFill>
          <a:ln w="38100">
            <a:noFill/>
          </a:ln>
        </p:spPr>
        <p:txBody>
          <a:bodyPr wrap="square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6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6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6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6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6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6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6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164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9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C5A7E76C-E216-44F1-859C-1D3B3E84D8B8}"/>
              </a:ext>
            </a:extLst>
          </p:cNvPr>
          <p:cNvSpPr txBox="1">
            <a:spLocks/>
          </p:cNvSpPr>
          <p:nvPr/>
        </p:nvSpPr>
        <p:spPr>
          <a:xfrm>
            <a:off x="8456102" y="6151954"/>
            <a:ext cx="3187678" cy="667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Kibrik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1977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C2B3A8-4184-4E30-BF5A-2FD06B548DB4}"/>
              </a:ext>
            </a:extLst>
          </p:cNvPr>
          <p:cNvSpPr txBox="1"/>
          <p:nvPr/>
        </p:nvSpPr>
        <p:spPr>
          <a:xfrm>
            <a:off x="290497" y="696209"/>
            <a:ext cx="1037512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ARCHI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1DCC6B-BAD6-4330-8AF8-FBEC9B7AFE05}"/>
              </a:ext>
            </a:extLst>
          </p:cNvPr>
          <p:cNvSpPr txBox="1"/>
          <p:nvPr/>
        </p:nvSpPr>
        <p:spPr>
          <a:xfrm>
            <a:off x="1157292" y="1147321"/>
            <a:ext cx="495266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wez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dija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tɬ’anʃi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‘I like father.’</a:t>
            </a:r>
          </a:p>
          <a:p>
            <a:pPr algn="ctr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bez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dogi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tɬ’anʃi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‘I like the donkey.’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619E23-8C55-406C-8492-F964B89AA0B6}"/>
              </a:ext>
            </a:extLst>
          </p:cNvPr>
          <p:cNvSpPr txBox="1"/>
          <p:nvPr/>
        </p:nvSpPr>
        <p:spPr>
          <a:xfrm>
            <a:off x="6109957" y="1142555"/>
            <a:ext cx="43056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dez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buwa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tɬ’anʃi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‘I like mother.’</a:t>
            </a:r>
          </a:p>
          <a:p>
            <a:pPr algn="ctr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ez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motol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tɬ’anʃi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‘I like the young goat.’</a:t>
            </a:r>
          </a:p>
        </p:txBody>
      </p:sp>
    </p:spTree>
    <p:extLst>
      <p:ext uri="{BB962C8B-B14F-4D97-AF65-F5344CB8AC3E}">
        <p14:creationId xmlns:p14="http://schemas.microsoft.com/office/powerpoint/2010/main" val="81703912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90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2B75F9-44CF-4B68-8A42-CE3F1EEF7C38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Wrapping up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6C432C-0689-4918-9CBB-E9506CE5DFB6}"/>
              </a:ext>
            </a:extLst>
          </p:cNvPr>
          <p:cNvSpPr txBox="1"/>
          <p:nvPr/>
        </p:nvSpPr>
        <p:spPr>
          <a:xfrm>
            <a:off x="298450" y="627019"/>
            <a:ext cx="116839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common ways of saying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what to 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whom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Caucasus are very different from the rest of the world…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Nouns can be targets for agreement (Archi!).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Ergativity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what to 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whom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specific way, usually by marking the subject of a transitive verb, or also by agreeing with the object of a transitive clause instead of with the subject.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 ergativity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splits the ergativity-marking morphology along other parameters, like aspect, or the active/inactive distinction in verbs.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B5E684-3EE0-4508-9937-DF5796E110FB}"/>
              </a:ext>
            </a:extLst>
          </p:cNvPr>
          <p:cNvSpPr/>
          <p:nvPr/>
        </p:nvSpPr>
        <p:spPr>
          <a:xfrm>
            <a:off x="209551" y="762175"/>
            <a:ext cx="11758275" cy="2868531"/>
          </a:xfrm>
          <a:prstGeom prst="rect">
            <a:avLst/>
          </a:prstGeom>
          <a:solidFill>
            <a:schemeClr val="bg1">
              <a:alpha val="58000"/>
            </a:schemeClr>
          </a:solidFill>
          <a:ln w="38100">
            <a:noFill/>
          </a:ln>
        </p:spPr>
        <p:txBody>
          <a:bodyPr wrap="square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6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6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6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6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6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6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6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0814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91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2B75F9-44CF-4B68-8A42-CE3F1EEF7C38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Wrapping up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6C432C-0689-4918-9CBB-E9506CE5DFB6}"/>
              </a:ext>
            </a:extLst>
          </p:cNvPr>
          <p:cNvSpPr txBox="1"/>
          <p:nvPr/>
        </p:nvSpPr>
        <p:spPr>
          <a:xfrm>
            <a:off x="298450" y="627019"/>
            <a:ext cx="1168399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common ways of saying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what to 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whom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Caucasus are very different from the rest of the world…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Nouns can be targets for agreement (Archi!).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Ergativity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what to 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whom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specific way, usually by marking the subject of a transitive verb, or also by agreeing with the object of a transitive clause instead of with the subject.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 ergativity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splits the ergativity-marking morphology along other parameters, like aspect, or the active/inactive distinction in verbs.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az-Latn-AZ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ultiple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exponence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found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crosslinguistically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various categories, including case marking and agreement. </a:t>
            </a:r>
          </a:p>
          <a:p>
            <a:pPr marL="914400" lvl="1" indent="-457200">
              <a:buFont typeface="Times New Roman" panose="02020603050405020304" pitchFamily="18" charset="0"/>
              <a:buChar char="→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Sometimes linguists predict that ME is never systematic (e.g. von Humboldt’s Principle, one form for one meaning). These predictions fail in the Caucasus!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476492-188E-4BCE-8968-ADD209EA106D}"/>
              </a:ext>
            </a:extLst>
          </p:cNvPr>
          <p:cNvSpPr/>
          <p:nvPr/>
        </p:nvSpPr>
        <p:spPr>
          <a:xfrm>
            <a:off x="209551" y="762175"/>
            <a:ext cx="11758275" cy="4092213"/>
          </a:xfrm>
          <a:prstGeom prst="rect">
            <a:avLst/>
          </a:prstGeom>
          <a:solidFill>
            <a:schemeClr val="bg1">
              <a:alpha val="58000"/>
            </a:schemeClr>
          </a:solidFill>
          <a:ln w="38100">
            <a:noFill/>
          </a:ln>
        </p:spPr>
        <p:txBody>
          <a:bodyPr wrap="square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6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6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6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6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6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6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6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6182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25045-3BA2-4C2E-AB88-C0438243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656" y="6408300"/>
            <a:ext cx="822860" cy="4427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fld id="{337C45C8-890C-4813-85ED-4D94115DBD49}" type="slidenum">
              <a:rPr lang="en-US" sz="30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92</a:t>
            </a:fld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2B75F9-44CF-4B68-8A42-CE3F1EEF7C38}"/>
              </a:ext>
            </a:extLst>
          </p:cNvPr>
          <p:cNvSpPr txBox="1">
            <a:spLocks/>
          </p:cNvSpPr>
          <p:nvPr/>
        </p:nvSpPr>
        <p:spPr>
          <a:xfrm>
            <a:off x="454805" y="21109"/>
            <a:ext cx="10547451" cy="741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Further reading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6C432C-0689-4918-9CBB-E9506CE5DFB6}"/>
              </a:ext>
            </a:extLst>
          </p:cNvPr>
          <p:cNvSpPr txBox="1"/>
          <p:nvPr/>
        </p:nvSpPr>
        <p:spPr>
          <a:xfrm>
            <a:off x="298450" y="722883"/>
            <a:ext cx="11683999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English:</a:t>
            </a:r>
          </a:p>
          <a:p>
            <a:r>
              <a:rPr lang="az-Latn-A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Corbett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Greville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2005.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Agreement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Cambridge: Cambridge University Press.</a:t>
            </a:r>
            <a:endParaRPr lang="az-Latn-AZ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Harris, Alice C. 1981.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Georgian Syntax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Cambridge: Cambridge University Press.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———. 2017.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exponence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Oxford: Oxford University Press.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Kumakhov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Mukhadin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Karina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Vamling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&amp; Zara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Kumakhova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1996. Ergative case in the Circassian languages.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Papers 45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93–111. Lund: Lund University Department of Linguistics.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van den Berg,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Helma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East Caucasian language family.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Lingua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115(2005): 147-190.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Vennemann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Theo. 1972. Phonetic and conceptual analogy. In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Vennemann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Wilbur (eds.)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Schuchardt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neogrammarians, and the transformational theory of phonological change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Frankfurt: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Athenaum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Georgian: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Čikobava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Arnold, and Ilia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Cercvaje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1962.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Xunjuri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[The Avar language.] Tbilisi: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Universit’et’i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Russian: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Kibrik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Aleksandr E. 1977. </a:t>
            </a:r>
            <a:r>
              <a:rPr lang="en-US" sz="2000" i="1" dirty="0" err="1">
                <a:latin typeface="+mj-lt"/>
                <a:cs typeface="Times New Roman" panose="02020603050405020304" pitchFamily="18" charset="0"/>
              </a:rPr>
              <a:t>Opyt</a:t>
            </a:r>
            <a:r>
              <a:rPr lang="en-US" sz="2000" i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+mj-lt"/>
              </a:rPr>
              <a:t>strukturnogo</a:t>
            </a:r>
            <a:r>
              <a:rPr lang="en-US" sz="2000" i="1" dirty="0">
                <a:latin typeface="+mj-lt"/>
              </a:rPr>
              <a:t> </a:t>
            </a:r>
            <a:r>
              <a:rPr lang="en-US" sz="2000" i="1" dirty="0" err="1">
                <a:latin typeface="+mj-lt"/>
              </a:rPr>
              <a:t>opisanija</a:t>
            </a:r>
            <a:r>
              <a:rPr lang="en-US" sz="2000" i="1" dirty="0">
                <a:latin typeface="+mj-lt"/>
              </a:rPr>
              <a:t> </a:t>
            </a:r>
            <a:r>
              <a:rPr lang="en-US" sz="2000" i="1" dirty="0" err="1">
                <a:latin typeface="+mj-lt"/>
              </a:rPr>
              <a:t>arčinskogo</a:t>
            </a:r>
            <a:r>
              <a:rPr lang="en-US" sz="2000" i="1" dirty="0">
                <a:latin typeface="+mj-lt"/>
              </a:rPr>
              <a:t> </a:t>
            </a:r>
            <a:r>
              <a:rPr lang="en-US" sz="2000" i="1" dirty="0" err="1">
                <a:latin typeface="+mj-lt"/>
              </a:rPr>
              <a:t>jazyka</a:t>
            </a:r>
            <a:r>
              <a:rPr lang="en-US" sz="2000" dirty="0">
                <a:latin typeface="+mj-lt"/>
              </a:rPr>
              <a:t>. </a:t>
            </a:r>
            <a:r>
              <a:rPr lang="en-US" sz="2000" i="1" dirty="0">
                <a:latin typeface="+mj-lt"/>
              </a:rPr>
              <a:t>Tom II, </a:t>
            </a:r>
            <a:r>
              <a:rPr lang="en-US" sz="2000" i="1" dirty="0" err="1">
                <a:latin typeface="+mj-lt"/>
              </a:rPr>
              <a:t>Taksonomičeskaja</a:t>
            </a:r>
            <a:r>
              <a:rPr lang="en-US" sz="2000" i="1" dirty="0">
                <a:latin typeface="+mj-lt"/>
              </a:rPr>
              <a:t> </a:t>
            </a:r>
            <a:r>
              <a:rPr lang="en-US" sz="2000" i="1" dirty="0" err="1">
                <a:latin typeface="+mj-lt"/>
              </a:rPr>
              <a:t>grammatika</a:t>
            </a:r>
            <a:r>
              <a:rPr lang="en-US" sz="2000" i="1" dirty="0">
                <a:latin typeface="+mj-lt"/>
              </a:rPr>
              <a:t>. </a:t>
            </a:r>
            <a:r>
              <a:rPr lang="en-US" sz="2000" dirty="0">
                <a:latin typeface="+mj-lt"/>
              </a:rPr>
              <a:t>Moskva: </a:t>
            </a:r>
            <a:r>
              <a:rPr lang="en-US" sz="2000" dirty="0" err="1">
                <a:latin typeface="+mj-lt"/>
              </a:rPr>
              <a:t>Izdatel’stvo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Moskovskogo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Universiteta</a:t>
            </a:r>
            <a:r>
              <a:rPr lang="en-US" sz="2000" dirty="0">
                <a:latin typeface="+mj-lt"/>
              </a:rPr>
              <a:t>.</a:t>
            </a:r>
            <a:endParaRPr lang="en-US" sz="20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115C073-B727-41DF-8CCB-38D32801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3814" y="6454526"/>
            <a:ext cx="4184371" cy="365125"/>
          </a:xfrm>
        </p:spPr>
        <p:txBody>
          <a:bodyPr/>
          <a:lstStyle/>
          <a:p>
            <a:r>
              <a:rPr lang="en-US" dirty="0"/>
              <a:t>LIGN 120:	May 8</a:t>
            </a:r>
            <a:r>
              <a:rPr lang="en-US" baseline="30000" dirty="0"/>
              <a:t>th</a:t>
            </a:r>
            <a:r>
              <a:rPr lang="en-US" dirty="0"/>
              <a:t>, 201</a:t>
            </a:r>
            <a:r>
              <a:rPr lang="az-Latn-AZ" dirty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758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16803</TotalTime>
  <Words>4180</Words>
  <Application>Microsoft Office PowerPoint</Application>
  <PresentationFormat>Widescreen</PresentationFormat>
  <Paragraphs>1171</Paragraphs>
  <Slides>92</Slides>
  <Notes>92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8" baseType="lpstr">
      <vt:lpstr>Arial</vt:lpstr>
      <vt:lpstr>Calibri</vt:lpstr>
      <vt:lpstr>Sylfaen</vt:lpstr>
      <vt:lpstr>Times New Roman</vt:lpstr>
      <vt:lpstr>Wingdings</vt:lpstr>
      <vt:lpstr>Office Theme</vt:lpstr>
      <vt:lpstr>Agreement and case in the Caucasus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_</dc:creator>
  <cp:lastModifiedBy>Matt _</cp:lastModifiedBy>
  <cp:revision>490</cp:revision>
  <cp:lastPrinted>2019-05-08T17:42:57Z</cp:lastPrinted>
  <dcterms:created xsi:type="dcterms:W3CDTF">2018-02-13T23:12:15Z</dcterms:created>
  <dcterms:modified xsi:type="dcterms:W3CDTF">2019-05-08T17:44:59Z</dcterms:modified>
</cp:coreProperties>
</file>